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69"/>
  </p:notesMasterIdLst>
  <p:sldIdLst>
    <p:sldId id="284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85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7" r:id="rId67"/>
    <p:sldId id="328" r:id="rId68"/>
    <p:sldId id="329" r:id="rId69"/>
    <p:sldId id="330" r:id="rId70"/>
    <p:sldId id="331" r:id="rId71"/>
    <p:sldId id="332" r:id="rId72"/>
    <p:sldId id="333" r:id="rId73"/>
    <p:sldId id="334" r:id="rId74"/>
    <p:sldId id="335" r:id="rId75"/>
    <p:sldId id="336" r:id="rId76"/>
    <p:sldId id="337" r:id="rId77"/>
    <p:sldId id="338" r:id="rId78"/>
    <p:sldId id="339" r:id="rId79"/>
    <p:sldId id="340" r:id="rId80"/>
    <p:sldId id="341" r:id="rId81"/>
    <p:sldId id="342" r:id="rId82"/>
    <p:sldId id="353" r:id="rId83"/>
    <p:sldId id="343" r:id="rId84"/>
    <p:sldId id="344" r:id="rId85"/>
    <p:sldId id="345" r:id="rId86"/>
    <p:sldId id="346" r:id="rId87"/>
    <p:sldId id="347" r:id="rId88"/>
    <p:sldId id="348" r:id="rId89"/>
    <p:sldId id="349" r:id="rId90"/>
    <p:sldId id="350" r:id="rId91"/>
    <p:sldId id="351" r:id="rId92"/>
    <p:sldId id="352" r:id="rId93"/>
    <p:sldId id="354" r:id="rId94"/>
    <p:sldId id="355" r:id="rId95"/>
    <p:sldId id="356" r:id="rId96"/>
    <p:sldId id="357" r:id="rId97"/>
    <p:sldId id="358" r:id="rId98"/>
    <p:sldId id="359" r:id="rId99"/>
    <p:sldId id="360" r:id="rId100"/>
    <p:sldId id="361" r:id="rId101"/>
    <p:sldId id="362" r:id="rId102"/>
    <p:sldId id="363" r:id="rId103"/>
    <p:sldId id="364" r:id="rId104"/>
    <p:sldId id="365" r:id="rId105"/>
    <p:sldId id="366" r:id="rId106"/>
    <p:sldId id="367" r:id="rId107"/>
    <p:sldId id="368" r:id="rId108"/>
    <p:sldId id="369" r:id="rId109"/>
    <p:sldId id="370" r:id="rId110"/>
    <p:sldId id="371" r:id="rId111"/>
    <p:sldId id="372" r:id="rId112"/>
    <p:sldId id="373" r:id="rId113"/>
    <p:sldId id="374" r:id="rId114"/>
    <p:sldId id="375" r:id="rId115"/>
    <p:sldId id="376" r:id="rId116"/>
    <p:sldId id="377" r:id="rId117"/>
    <p:sldId id="378" r:id="rId118"/>
    <p:sldId id="379" r:id="rId119"/>
    <p:sldId id="380" r:id="rId120"/>
    <p:sldId id="381" r:id="rId121"/>
    <p:sldId id="382" r:id="rId122"/>
    <p:sldId id="383" r:id="rId123"/>
    <p:sldId id="384" r:id="rId124"/>
    <p:sldId id="385" r:id="rId125"/>
    <p:sldId id="386" r:id="rId126"/>
    <p:sldId id="387" r:id="rId127"/>
    <p:sldId id="388" r:id="rId128"/>
    <p:sldId id="389" r:id="rId129"/>
    <p:sldId id="390" r:id="rId130"/>
    <p:sldId id="391" r:id="rId131"/>
    <p:sldId id="392" r:id="rId132"/>
    <p:sldId id="393" r:id="rId133"/>
    <p:sldId id="394" r:id="rId134"/>
    <p:sldId id="395" r:id="rId135"/>
    <p:sldId id="396" r:id="rId136"/>
    <p:sldId id="397" r:id="rId137"/>
    <p:sldId id="398" r:id="rId138"/>
    <p:sldId id="399" r:id="rId139"/>
    <p:sldId id="400" r:id="rId140"/>
    <p:sldId id="401" r:id="rId141"/>
    <p:sldId id="402" r:id="rId142"/>
    <p:sldId id="403" r:id="rId143"/>
    <p:sldId id="404" r:id="rId144"/>
    <p:sldId id="405" r:id="rId145"/>
    <p:sldId id="406" r:id="rId146"/>
    <p:sldId id="407" r:id="rId147"/>
    <p:sldId id="408" r:id="rId148"/>
    <p:sldId id="409" r:id="rId149"/>
    <p:sldId id="410" r:id="rId150"/>
    <p:sldId id="411" r:id="rId151"/>
    <p:sldId id="412" r:id="rId152"/>
    <p:sldId id="413" r:id="rId153"/>
    <p:sldId id="414" r:id="rId154"/>
    <p:sldId id="415" r:id="rId155"/>
    <p:sldId id="416" r:id="rId156"/>
    <p:sldId id="417" r:id="rId157"/>
    <p:sldId id="418" r:id="rId158"/>
    <p:sldId id="419" r:id="rId159"/>
    <p:sldId id="420" r:id="rId160"/>
    <p:sldId id="421" r:id="rId161"/>
    <p:sldId id="422" r:id="rId162"/>
    <p:sldId id="423" r:id="rId163"/>
    <p:sldId id="424" r:id="rId164"/>
    <p:sldId id="425" r:id="rId165"/>
    <p:sldId id="426" r:id="rId166"/>
    <p:sldId id="427" r:id="rId167"/>
    <p:sldId id="428" r:id="rId168"/>
  </p:sldIdLst>
  <p:sldSz cx="9144000" cy="6858000" type="screen4x3"/>
  <p:notesSz cx="6858000" cy="9144000"/>
  <p:defaultTextStyle>
    <a:defPPr>
      <a:defRPr lang="zh-TW"/>
    </a:defPPr>
    <a:lvl1pPr marL="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FDFB"/>
    <a:srgbClr val="59F9F9"/>
    <a:srgbClr val="F73131"/>
    <a:srgbClr val="4B6CF7"/>
    <a:srgbClr val="FDB9BB"/>
    <a:srgbClr val="FD95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presProps" Target="presProps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viewProps" Target="viewProps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72" Type="http://schemas.openxmlformats.org/officeDocument/2006/relationships/theme" Target="theme/theme1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B3487F-5F95-4B5E-89E9-8AD55969CD0A}" type="doc">
      <dgm:prSet loTypeId="urn:microsoft.com/office/officeart/2005/8/layout/hProcess1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A9E60201-35D3-4250-A447-DEF2D00D837D}">
      <dgm:prSet phldrT="[文字]"/>
      <dgm:spPr/>
      <dgm:t>
        <a:bodyPr/>
        <a:lstStyle/>
        <a:p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招商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CC2F15A2-C175-497E-884A-32C452C0DF28}" type="parTrans" cxnId="{04A272C6-5AF0-431A-B16F-36CF34EB7B43}">
      <dgm:prSet/>
      <dgm:spPr/>
      <dgm:t>
        <a:bodyPr/>
        <a:lstStyle/>
        <a:p>
          <a:endParaRPr lang="zh-TW" altLang="en-US"/>
        </a:p>
      </dgm:t>
    </dgm:pt>
    <dgm:pt modelId="{0B2A8741-8775-42DD-99E1-2CBBA5CCFB91}" type="sibTrans" cxnId="{04A272C6-5AF0-431A-B16F-36CF34EB7B43}">
      <dgm:prSet/>
      <dgm:spPr/>
      <dgm:t>
        <a:bodyPr/>
        <a:lstStyle/>
        <a:p>
          <a:endParaRPr lang="zh-TW" altLang="en-US"/>
        </a:p>
      </dgm:t>
    </dgm:pt>
    <dgm:pt modelId="{3A8A8342-584C-4F8D-BECF-34330B25DA7C}">
      <dgm:prSet phldrT="[文字]"/>
      <dgm:spPr/>
      <dgm:t>
        <a:bodyPr/>
        <a:lstStyle/>
        <a:p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監場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09980BC5-FC0B-4666-B836-2C0D0DB56C14}" type="parTrans" cxnId="{BD18C493-ECAE-400B-9CF3-7EE8F043F836}">
      <dgm:prSet/>
      <dgm:spPr/>
      <dgm:t>
        <a:bodyPr/>
        <a:lstStyle/>
        <a:p>
          <a:endParaRPr lang="zh-TW" altLang="en-US"/>
        </a:p>
      </dgm:t>
    </dgm:pt>
    <dgm:pt modelId="{3870A022-C936-420C-82EB-A62CF60042AC}" type="sibTrans" cxnId="{BD18C493-ECAE-400B-9CF3-7EE8F043F836}">
      <dgm:prSet/>
      <dgm:spPr/>
      <dgm:t>
        <a:bodyPr/>
        <a:lstStyle/>
        <a:p>
          <a:endParaRPr lang="zh-TW" altLang="en-US"/>
        </a:p>
      </dgm:t>
    </dgm:pt>
    <dgm:pt modelId="{9FB80DDE-2CCE-4962-8D67-59E2B3ECF8B5}">
      <dgm:prSet phldrT="[文字]"/>
      <dgm:spPr/>
      <dgm:t>
        <a:bodyPr/>
        <a:lstStyle/>
        <a:p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結案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E505C6E7-3A87-4BD1-83C6-ED432BAE687F}" type="parTrans" cxnId="{3E3D71E6-8E10-42C6-B1C1-69F03DCAB9F0}">
      <dgm:prSet/>
      <dgm:spPr/>
      <dgm:t>
        <a:bodyPr/>
        <a:lstStyle/>
        <a:p>
          <a:endParaRPr lang="zh-TW" altLang="en-US"/>
        </a:p>
      </dgm:t>
    </dgm:pt>
    <dgm:pt modelId="{D447260A-44C5-40A6-B20A-4A0C03C448CE}" type="sibTrans" cxnId="{3E3D71E6-8E10-42C6-B1C1-69F03DCAB9F0}">
      <dgm:prSet/>
      <dgm:spPr/>
      <dgm:t>
        <a:bodyPr/>
        <a:lstStyle/>
        <a:p>
          <a:endParaRPr lang="zh-TW" altLang="en-US"/>
        </a:p>
      </dgm:t>
    </dgm:pt>
    <dgm:pt modelId="{DB411635-956B-47CD-A4CA-11D9D893ADDB}" type="pres">
      <dgm:prSet presAssocID="{7EB3487F-5F95-4B5E-89E9-8AD55969CD0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F05A1A7-064A-4AF9-8E5E-3C9B261F26D1}" type="pres">
      <dgm:prSet presAssocID="{7EB3487F-5F95-4B5E-89E9-8AD55969CD0A}" presName="arrow" presStyleLbl="bgShp" presStyleIdx="0" presStyleCnt="1"/>
      <dgm:spPr>
        <a:solidFill>
          <a:srgbClr val="4B6CF7"/>
        </a:solidFill>
      </dgm:spPr>
    </dgm:pt>
    <dgm:pt modelId="{151CF4C4-D9D5-4E1D-820F-0285DAAE1041}" type="pres">
      <dgm:prSet presAssocID="{7EB3487F-5F95-4B5E-89E9-8AD55969CD0A}" presName="points" presStyleCnt="0"/>
      <dgm:spPr/>
    </dgm:pt>
    <dgm:pt modelId="{3BFFC40F-D906-498C-978C-08BF2AC004CC}" type="pres">
      <dgm:prSet presAssocID="{A9E60201-35D3-4250-A447-DEF2D00D837D}" presName="compositeA" presStyleCnt="0"/>
      <dgm:spPr/>
    </dgm:pt>
    <dgm:pt modelId="{DF313427-0BB9-43C5-9481-0A30E8FE1BB9}" type="pres">
      <dgm:prSet presAssocID="{A9E60201-35D3-4250-A447-DEF2D00D837D}" presName="text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10C9823-C09F-4FFD-B55C-E8B02BE08AD1}" type="pres">
      <dgm:prSet presAssocID="{A9E60201-35D3-4250-A447-DEF2D00D837D}" presName="circleA" presStyleLbl="node1" presStyleIdx="0" presStyleCnt="3"/>
      <dgm:spPr/>
    </dgm:pt>
    <dgm:pt modelId="{69192311-83BA-4D79-A496-9ADEAD665E04}" type="pres">
      <dgm:prSet presAssocID="{A9E60201-35D3-4250-A447-DEF2D00D837D}" presName="spaceA" presStyleCnt="0"/>
      <dgm:spPr/>
    </dgm:pt>
    <dgm:pt modelId="{47C757E9-9635-4DF7-B7C2-BC1360D0D2F2}" type="pres">
      <dgm:prSet presAssocID="{0B2A8741-8775-42DD-99E1-2CBBA5CCFB91}" presName="space" presStyleCnt="0"/>
      <dgm:spPr/>
    </dgm:pt>
    <dgm:pt modelId="{1D250713-1C03-4406-94DC-28C885D5372E}" type="pres">
      <dgm:prSet presAssocID="{3A8A8342-584C-4F8D-BECF-34330B25DA7C}" presName="compositeB" presStyleCnt="0"/>
      <dgm:spPr/>
    </dgm:pt>
    <dgm:pt modelId="{983087F9-2B49-423C-9E71-360514FEDF04}" type="pres">
      <dgm:prSet presAssocID="{3A8A8342-584C-4F8D-BECF-34330B25DA7C}" presName="text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B36AE14-1956-43F1-90B4-C9624BCD4D74}" type="pres">
      <dgm:prSet presAssocID="{3A8A8342-584C-4F8D-BECF-34330B25DA7C}" presName="circleB" presStyleLbl="node1" presStyleIdx="1" presStyleCnt="3"/>
      <dgm:spPr/>
    </dgm:pt>
    <dgm:pt modelId="{F77B880B-7618-4CBF-BD5F-F523E518F13D}" type="pres">
      <dgm:prSet presAssocID="{3A8A8342-584C-4F8D-BECF-34330B25DA7C}" presName="spaceB" presStyleCnt="0"/>
      <dgm:spPr/>
    </dgm:pt>
    <dgm:pt modelId="{B383FA34-F09A-4211-B87D-B02E50D16635}" type="pres">
      <dgm:prSet presAssocID="{3870A022-C936-420C-82EB-A62CF60042AC}" presName="space" presStyleCnt="0"/>
      <dgm:spPr/>
    </dgm:pt>
    <dgm:pt modelId="{665471F0-1866-4FFE-AB0C-8A70EF3D1F32}" type="pres">
      <dgm:prSet presAssocID="{9FB80DDE-2CCE-4962-8D67-59E2B3ECF8B5}" presName="compositeA" presStyleCnt="0"/>
      <dgm:spPr/>
    </dgm:pt>
    <dgm:pt modelId="{9A165586-251D-4A2D-9F38-2E46B093DDA6}" type="pres">
      <dgm:prSet presAssocID="{9FB80DDE-2CCE-4962-8D67-59E2B3ECF8B5}" presName="textA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340E5AC-5940-4AAF-8820-DAEDC8DA5246}" type="pres">
      <dgm:prSet presAssocID="{9FB80DDE-2CCE-4962-8D67-59E2B3ECF8B5}" presName="circleA" presStyleLbl="node1" presStyleIdx="2" presStyleCnt="3"/>
      <dgm:spPr/>
    </dgm:pt>
    <dgm:pt modelId="{81E8C43E-3E21-4725-BFC8-E0A8CAC6D31E}" type="pres">
      <dgm:prSet presAssocID="{9FB80DDE-2CCE-4962-8D67-59E2B3ECF8B5}" presName="spaceA" presStyleCnt="0"/>
      <dgm:spPr/>
    </dgm:pt>
  </dgm:ptLst>
  <dgm:cxnLst>
    <dgm:cxn modelId="{73ECD26A-91B8-42B6-BCB2-FB237169F887}" type="presOf" srcId="{9FB80DDE-2CCE-4962-8D67-59E2B3ECF8B5}" destId="{9A165586-251D-4A2D-9F38-2E46B093DDA6}" srcOrd="0" destOrd="0" presId="urn:microsoft.com/office/officeart/2005/8/layout/hProcess11"/>
    <dgm:cxn modelId="{BD18C493-ECAE-400B-9CF3-7EE8F043F836}" srcId="{7EB3487F-5F95-4B5E-89E9-8AD55969CD0A}" destId="{3A8A8342-584C-4F8D-BECF-34330B25DA7C}" srcOrd="1" destOrd="0" parTransId="{09980BC5-FC0B-4666-B836-2C0D0DB56C14}" sibTransId="{3870A022-C936-420C-82EB-A62CF60042AC}"/>
    <dgm:cxn modelId="{6A2BAF0D-C25B-4B92-9F5F-0B9C42842397}" type="presOf" srcId="{3A8A8342-584C-4F8D-BECF-34330B25DA7C}" destId="{983087F9-2B49-423C-9E71-360514FEDF04}" srcOrd="0" destOrd="0" presId="urn:microsoft.com/office/officeart/2005/8/layout/hProcess11"/>
    <dgm:cxn modelId="{2850CAE3-C250-42E5-80AF-2941E3B7A8BB}" type="presOf" srcId="{A9E60201-35D3-4250-A447-DEF2D00D837D}" destId="{DF313427-0BB9-43C5-9481-0A30E8FE1BB9}" srcOrd="0" destOrd="0" presId="urn:microsoft.com/office/officeart/2005/8/layout/hProcess11"/>
    <dgm:cxn modelId="{04A272C6-5AF0-431A-B16F-36CF34EB7B43}" srcId="{7EB3487F-5F95-4B5E-89E9-8AD55969CD0A}" destId="{A9E60201-35D3-4250-A447-DEF2D00D837D}" srcOrd="0" destOrd="0" parTransId="{CC2F15A2-C175-497E-884A-32C452C0DF28}" sibTransId="{0B2A8741-8775-42DD-99E1-2CBBA5CCFB91}"/>
    <dgm:cxn modelId="{3E3D71E6-8E10-42C6-B1C1-69F03DCAB9F0}" srcId="{7EB3487F-5F95-4B5E-89E9-8AD55969CD0A}" destId="{9FB80DDE-2CCE-4962-8D67-59E2B3ECF8B5}" srcOrd="2" destOrd="0" parTransId="{E505C6E7-3A87-4BD1-83C6-ED432BAE687F}" sibTransId="{D447260A-44C5-40A6-B20A-4A0C03C448CE}"/>
    <dgm:cxn modelId="{2E890862-95F6-4A94-A8E5-2A76E23A9EB3}" type="presOf" srcId="{7EB3487F-5F95-4B5E-89E9-8AD55969CD0A}" destId="{DB411635-956B-47CD-A4CA-11D9D893ADDB}" srcOrd="0" destOrd="0" presId="urn:microsoft.com/office/officeart/2005/8/layout/hProcess11"/>
    <dgm:cxn modelId="{858C7E0C-11CD-4CDC-82EF-718E9532B110}" type="presParOf" srcId="{DB411635-956B-47CD-A4CA-11D9D893ADDB}" destId="{8F05A1A7-064A-4AF9-8E5E-3C9B261F26D1}" srcOrd="0" destOrd="0" presId="urn:microsoft.com/office/officeart/2005/8/layout/hProcess11"/>
    <dgm:cxn modelId="{25F3E02D-329B-4888-9BCD-F9082196DC6B}" type="presParOf" srcId="{DB411635-956B-47CD-A4CA-11D9D893ADDB}" destId="{151CF4C4-D9D5-4E1D-820F-0285DAAE1041}" srcOrd="1" destOrd="0" presId="urn:microsoft.com/office/officeart/2005/8/layout/hProcess11"/>
    <dgm:cxn modelId="{44F7C308-8D68-4F94-9B08-114324469D14}" type="presParOf" srcId="{151CF4C4-D9D5-4E1D-820F-0285DAAE1041}" destId="{3BFFC40F-D906-498C-978C-08BF2AC004CC}" srcOrd="0" destOrd="0" presId="urn:microsoft.com/office/officeart/2005/8/layout/hProcess11"/>
    <dgm:cxn modelId="{15881264-8DDB-4F83-ACBF-6E70EAA3C6A6}" type="presParOf" srcId="{3BFFC40F-D906-498C-978C-08BF2AC004CC}" destId="{DF313427-0BB9-43C5-9481-0A30E8FE1BB9}" srcOrd="0" destOrd="0" presId="urn:microsoft.com/office/officeart/2005/8/layout/hProcess11"/>
    <dgm:cxn modelId="{AA4E980D-6B53-40D7-95BC-7E010EE83DBC}" type="presParOf" srcId="{3BFFC40F-D906-498C-978C-08BF2AC004CC}" destId="{F10C9823-C09F-4FFD-B55C-E8B02BE08AD1}" srcOrd="1" destOrd="0" presId="urn:microsoft.com/office/officeart/2005/8/layout/hProcess11"/>
    <dgm:cxn modelId="{CC19E139-9A8E-46AB-9A66-07CF5EDB2336}" type="presParOf" srcId="{3BFFC40F-D906-498C-978C-08BF2AC004CC}" destId="{69192311-83BA-4D79-A496-9ADEAD665E04}" srcOrd="2" destOrd="0" presId="urn:microsoft.com/office/officeart/2005/8/layout/hProcess11"/>
    <dgm:cxn modelId="{D62A5D65-AECD-49FD-A250-83A1557C2D73}" type="presParOf" srcId="{151CF4C4-D9D5-4E1D-820F-0285DAAE1041}" destId="{47C757E9-9635-4DF7-B7C2-BC1360D0D2F2}" srcOrd="1" destOrd="0" presId="urn:microsoft.com/office/officeart/2005/8/layout/hProcess11"/>
    <dgm:cxn modelId="{0A3E928C-823E-49B2-BD4C-3AE58E177AD3}" type="presParOf" srcId="{151CF4C4-D9D5-4E1D-820F-0285DAAE1041}" destId="{1D250713-1C03-4406-94DC-28C885D5372E}" srcOrd="2" destOrd="0" presId="urn:microsoft.com/office/officeart/2005/8/layout/hProcess11"/>
    <dgm:cxn modelId="{16D71488-3EE1-49EA-959B-E71C713781BC}" type="presParOf" srcId="{1D250713-1C03-4406-94DC-28C885D5372E}" destId="{983087F9-2B49-423C-9E71-360514FEDF04}" srcOrd="0" destOrd="0" presId="urn:microsoft.com/office/officeart/2005/8/layout/hProcess11"/>
    <dgm:cxn modelId="{40D1AEFA-0AF0-4DBD-B08D-3B7E067FC51C}" type="presParOf" srcId="{1D250713-1C03-4406-94DC-28C885D5372E}" destId="{6B36AE14-1956-43F1-90B4-C9624BCD4D74}" srcOrd="1" destOrd="0" presId="urn:microsoft.com/office/officeart/2005/8/layout/hProcess11"/>
    <dgm:cxn modelId="{86555490-C741-4FE6-8A91-C37A6EA1C179}" type="presParOf" srcId="{1D250713-1C03-4406-94DC-28C885D5372E}" destId="{F77B880B-7618-4CBF-BD5F-F523E518F13D}" srcOrd="2" destOrd="0" presId="urn:microsoft.com/office/officeart/2005/8/layout/hProcess11"/>
    <dgm:cxn modelId="{0F979C2F-CA14-456F-92ED-32C17ED2ACED}" type="presParOf" srcId="{151CF4C4-D9D5-4E1D-820F-0285DAAE1041}" destId="{B383FA34-F09A-4211-B87D-B02E50D16635}" srcOrd="3" destOrd="0" presId="urn:microsoft.com/office/officeart/2005/8/layout/hProcess11"/>
    <dgm:cxn modelId="{17D27132-D97D-4478-8ECF-27824B823D43}" type="presParOf" srcId="{151CF4C4-D9D5-4E1D-820F-0285DAAE1041}" destId="{665471F0-1866-4FFE-AB0C-8A70EF3D1F32}" srcOrd="4" destOrd="0" presId="urn:microsoft.com/office/officeart/2005/8/layout/hProcess11"/>
    <dgm:cxn modelId="{18922B53-B528-4F78-BD9A-53BE74A9D0A7}" type="presParOf" srcId="{665471F0-1866-4FFE-AB0C-8A70EF3D1F32}" destId="{9A165586-251D-4A2D-9F38-2E46B093DDA6}" srcOrd="0" destOrd="0" presId="urn:microsoft.com/office/officeart/2005/8/layout/hProcess11"/>
    <dgm:cxn modelId="{0DAAD857-576E-4857-81CB-A66AD99C1B6F}" type="presParOf" srcId="{665471F0-1866-4FFE-AB0C-8A70EF3D1F32}" destId="{0340E5AC-5940-4AAF-8820-DAEDC8DA5246}" srcOrd="1" destOrd="0" presId="urn:microsoft.com/office/officeart/2005/8/layout/hProcess11"/>
    <dgm:cxn modelId="{256300F4-ED1D-4262-AE78-D8468E97103F}" type="presParOf" srcId="{665471F0-1866-4FFE-AB0C-8A70EF3D1F32}" destId="{81E8C43E-3E21-4725-BFC8-E0A8CAC6D31E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05A1A7-064A-4AF9-8E5E-3C9B261F26D1}">
      <dsp:nvSpPr>
        <dsp:cNvPr id="0" name=""/>
        <dsp:cNvSpPr/>
      </dsp:nvSpPr>
      <dsp:spPr>
        <a:xfrm>
          <a:off x="0" y="1371599"/>
          <a:ext cx="7772400" cy="1828800"/>
        </a:xfrm>
        <a:prstGeom prst="notchedRightArrow">
          <a:avLst/>
        </a:prstGeom>
        <a:solidFill>
          <a:srgbClr val="4B6CF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313427-0BB9-43C5-9481-0A30E8FE1BB9}">
      <dsp:nvSpPr>
        <dsp:cNvPr id="0" name=""/>
        <dsp:cNvSpPr/>
      </dsp:nvSpPr>
      <dsp:spPr>
        <a:xfrm>
          <a:off x="3415" y="0"/>
          <a:ext cx="2254299" cy="1828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9824" tIns="369824" rIns="369824" bIns="369824" numCol="1" spcCol="1270" anchor="b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200" b="1" kern="1200" dirty="0" smtClean="0">
              <a:latin typeface="微軟正黑體" pitchFamily="34" charset="-120"/>
              <a:ea typeface="微軟正黑體" pitchFamily="34" charset="-120"/>
            </a:rPr>
            <a:t>招商</a:t>
          </a:r>
          <a:endParaRPr lang="zh-TW" altLang="en-US" sz="52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415" y="0"/>
        <a:ext cx="2254299" cy="1828800"/>
      </dsp:txXfrm>
    </dsp:sp>
    <dsp:sp modelId="{F10C9823-C09F-4FFD-B55C-E8B02BE08AD1}">
      <dsp:nvSpPr>
        <dsp:cNvPr id="0" name=""/>
        <dsp:cNvSpPr/>
      </dsp:nvSpPr>
      <dsp:spPr>
        <a:xfrm>
          <a:off x="901965" y="2057400"/>
          <a:ext cx="457200" cy="4572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3087F9-2B49-423C-9E71-360514FEDF04}">
      <dsp:nvSpPr>
        <dsp:cNvPr id="0" name=""/>
        <dsp:cNvSpPr/>
      </dsp:nvSpPr>
      <dsp:spPr>
        <a:xfrm>
          <a:off x="2370430" y="2743199"/>
          <a:ext cx="2254299" cy="1828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9824" tIns="369824" rIns="369824" bIns="369824" numCol="1" spcCol="1270" anchor="t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200" b="1" kern="1200" dirty="0" smtClean="0">
              <a:latin typeface="微軟正黑體" pitchFamily="34" charset="-120"/>
              <a:ea typeface="微軟正黑體" pitchFamily="34" charset="-120"/>
            </a:rPr>
            <a:t>監場</a:t>
          </a:r>
          <a:endParaRPr lang="zh-TW" altLang="en-US" sz="52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2370430" y="2743199"/>
        <a:ext cx="2254299" cy="1828800"/>
      </dsp:txXfrm>
    </dsp:sp>
    <dsp:sp modelId="{6B36AE14-1956-43F1-90B4-C9624BCD4D74}">
      <dsp:nvSpPr>
        <dsp:cNvPr id="0" name=""/>
        <dsp:cNvSpPr/>
      </dsp:nvSpPr>
      <dsp:spPr>
        <a:xfrm>
          <a:off x="3268980" y="2057400"/>
          <a:ext cx="457200" cy="457200"/>
        </a:xfrm>
        <a:prstGeom prst="ellipse">
          <a:avLst/>
        </a:prstGeom>
        <a:solidFill>
          <a:schemeClr val="accent5">
            <a:hueOff val="-10661560"/>
            <a:satOff val="6060"/>
            <a:lumOff val="-5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165586-251D-4A2D-9F38-2E46B093DDA6}">
      <dsp:nvSpPr>
        <dsp:cNvPr id="0" name=""/>
        <dsp:cNvSpPr/>
      </dsp:nvSpPr>
      <dsp:spPr>
        <a:xfrm>
          <a:off x="4737444" y="0"/>
          <a:ext cx="2254299" cy="1828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9824" tIns="369824" rIns="369824" bIns="369824" numCol="1" spcCol="1270" anchor="b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200" b="1" kern="1200" dirty="0" smtClean="0">
              <a:latin typeface="微軟正黑體" pitchFamily="34" charset="-120"/>
              <a:ea typeface="微軟正黑體" pitchFamily="34" charset="-120"/>
            </a:rPr>
            <a:t>結案</a:t>
          </a:r>
          <a:endParaRPr lang="zh-TW" altLang="en-US" sz="52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4737444" y="0"/>
        <a:ext cx="2254299" cy="1828800"/>
      </dsp:txXfrm>
    </dsp:sp>
    <dsp:sp modelId="{0340E5AC-5940-4AAF-8820-DAEDC8DA5246}">
      <dsp:nvSpPr>
        <dsp:cNvPr id="0" name=""/>
        <dsp:cNvSpPr/>
      </dsp:nvSpPr>
      <dsp:spPr>
        <a:xfrm>
          <a:off x="5635994" y="2057400"/>
          <a:ext cx="457200" cy="457200"/>
        </a:xfrm>
        <a:prstGeom prst="ellipse">
          <a:avLst/>
        </a:prstGeom>
        <a:solidFill>
          <a:schemeClr val="accent5">
            <a:hueOff val="-21323121"/>
            <a:satOff val="12119"/>
            <a:lumOff val="-1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45DF28-B187-4429-AAF8-786E01F0FD94}" type="datetimeFigureOut">
              <a:rPr lang="zh-TW" altLang="en-US" smtClean="0"/>
              <a:t>2016/7/18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75A44A-A8AD-46E7-BA3A-139C7C4DE86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81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7987" cy="316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39537" cy="351097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7987" cy="316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39537" cy="351097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726" indent="0" algn="ctr">
              <a:buNone/>
              <a:defRPr/>
            </a:lvl2pPr>
            <a:lvl3pPr marL="829452" indent="0" algn="ctr">
              <a:buNone/>
              <a:defRPr/>
            </a:lvl3pPr>
            <a:lvl4pPr marL="1244178" indent="0" algn="ctr">
              <a:buNone/>
              <a:defRPr/>
            </a:lvl4pPr>
            <a:lvl5pPr marL="1658904" indent="0" algn="ctr">
              <a:buNone/>
              <a:defRPr/>
            </a:lvl5pPr>
            <a:lvl6pPr marL="2073631" indent="0" algn="ctr">
              <a:buNone/>
              <a:defRPr/>
            </a:lvl6pPr>
            <a:lvl7pPr marL="2488357" indent="0" algn="ctr">
              <a:buNone/>
              <a:defRPr/>
            </a:lvl7pPr>
            <a:lvl8pPr marL="2903083" indent="0" algn="ctr">
              <a:buNone/>
              <a:defRPr/>
            </a:lvl8pPr>
            <a:lvl9pPr marL="3317809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1828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354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74401" y="106571"/>
            <a:ext cx="2000160" cy="622865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72480" y="106571"/>
            <a:ext cx="5863680" cy="622865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4334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圓角矩形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16BA-CA63-404D-A7AF-647396BEBEFF}" type="datetimeFigureOut">
              <a:rPr lang="zh-TW" altLang="en-US" smtClean="0"/>
              <a:t>2016/7/18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C7AFA4D8-E86A-4082-B9DB-58D2E68B6DB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16BA-CA63-404D-A7AF-647396BEBEFF}" type="datetimeFigureOut">
              <a:rPr lang="zh-TW" altLang="en-US" smtClean="0"/>
              <a:t>2016/7/18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FA4D8-E86A-4082-B9DB-58D2E68B6DB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圓角矩形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16BA-CA63-404D-A7AF-647396BEBEFF}" type="datetimeFigureOut">
              <a:rPr lang="zh-TW" altLang="en-US" smtClean="0"/>
              <a:t>2016/7/18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C7AFA4D8-E86A-4082-B9DB-58D2E68B6DB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16BA-CA63-404D-A7AF-647396BEBEFF}" type="datetimeFigureOut">
              <a:rPr lang="zh-TW" altLang="en-US" smtClean="0"/>
              <a:t>2016/7/18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FA4D8-E86A-4082-B9DB-58D2E68B6DB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16BA-CA63-404D-A7AF-647396BEBEFF}" type="datetimeFigureOut">
              <a:rPr lang="zh-TW" altLang="en-US" smtClean="0"/>
              <a:t>2016/7/18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FA4D8-E86A-4082-B9DB-58D2E68B6DB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16BA-CA63-404D-A7AF-647396BEBEFF}" type="datetimeFigureOut">
              <a:rPr lang="zh-TW" altLang="en-US" smtClean="0"/>
              <a:t>2016/7/18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FA4D8-E86A-4082-B9DB-58D2E68B6DB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16BA-CA63-404D-A7AF-647396BEBEFF}" type="datetimeFigureOut">
              <a:rPr lang="zh-TW" altLang="en-US" smtClean="0"/>
              <a:t>2016/7/18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FA4D8-E86A-4082-B9DB-58D2E68B6DB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圓角矩形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16BA-CA63-404D-A7AF-647396BEBEFF}" type="datetimeFigureOut">
              <a:rPr lang="zh-TW" altLang="en-US" smtClean="0"/>
              <a:t>2016/7/18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FA4D8-E86A-4082-B9DB-58D2E68B6DB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21654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16BA-CA63-404D-A7AF-647396BEBEFF}" type="datetimeFigureOut">
              <a:rPr lang="zh-TW" altLang="en-US" smtClean="0"/>
              <a:t>2016/7/18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C7AFA4D8-E86A-4082-B9DB-58D2E68B6DB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矩形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16BA-CA63-404D-A7AF-647396BEBEFF}" type="datetimeFigureOut">
              <a:rPr lang="zh-TW" altLang="en-US" smtClean="0"/>
              <a:t>2016/7/18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FA4D8-E86A-4082-B9DB-58D2E68B6DB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16BA-CA63-404D-A7AF-647396BEBEFF}" type="datetimeFigureOut">
              <a:rPr lang="zh-TW" altLang="en-US" smtClean="0"/>
              <a:t>2016/7/18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FA4D8-E86A-4082-B9DB-58D2E68B6DB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726" indent="0">
              <a:buNone/>
              <a:defRPr sz="1600"/>
            </a:lvl2pPr>
            <a:lvl3pPr marL="829452" indent="0">
              <a:buNone/>
              <a:defRPr sz="1500"/>
            </a:lvl3pPr>
            <a:lvl4pPr marL="1244178" indent="0">
              <a:buNone/>
              <a:defRPr sz="1300"/>
            </a:lvl4pPr>
            <a:lvl5pPr marL="1658904" indent="0">
              <a:buNone/>
              <a:defRPr sz="1300"/>
            </a:lvl5pPr>
            <a:lvl6pPr marL="2073631" indent="0">
              <a:buNone/>
              <a:defRPr sz="1300"/>
            </a:lvl6pPr>
            <a:lvl7pPr marL="2488357" indent="0">
              <a:buNone/>
              <a:defRPr sz="1300"/>
            </a:lvl7pPr>
            <a:lvl8pPr marL="2903083" indent="0">
              <a:buNone/>
              <a:defRPr sz="1300"/>
            </a:lvl8pPr>
            <a:lvl9pPr marL="3317809" indent="0">
              <a:buNone/>
              <a:defRPr sz="13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109398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87840" y="2017653"/>
            <a:ext cx="3774240" cy="4317573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00321" y="2017653"/>
            <a:ext cx="3774240" cy="4317573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474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921" y="27507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441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1427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2634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7410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920" y="1434391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902831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726" indent="0">
              <a:buNone/>
              <a:defRPr sz="2500"/>
            </a:lvl2pPr>
            <a:lvl3pPr marL="829452" indent="0">
              <a:buNone/>
              <a:defRPr sz="2200"/>
            </a:lvl3pPr>
            <a:lvl4pPr marL="1244178" indent="0">
              <a:buNone/>
              <a:defRPr sz="1800"/>
            </a:lvl4pPr>
            <a:lvl5pPr marL="1658904" indent="0">
              <a:buNone/>
              <a:defRPr sz="1800"/>
            </a:lvl5pPr>
            <a:lvl6pPr marL="2073631" indent="0">
              <a:buNone/>
              <a:defRPr sz="1800"/>
            </a:lvl6pPr>
            <a:lvl7pPr marL="2488357" indent="0">
              <a:buNone/>
              <a:defRPr sz="1800"/>
            </a:lvl7pPr>
            <a:lvl8pPr marL="2903083" indent="0">
              <a:buNone/>
              <a:defRPr sz="1800"/>
            </a:lvl8pPr>
            <a:lvl9pPr marL="3317809" indent="0">
              <a:buNone/>
              <a:defRPr sz="18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455029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72480" y="106571"/>
            <a:ext cx="7804800" cy="114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GB" smtClean="0"/>
              <a:t>請按一下滑鼠，編輯標題文的格式。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87840" y="2017653"/>
            <a:ext cx="7686720" cy="4317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9267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GB" smtClean="0"/>
              <a:t>請按滑鼠，編輯大綱文字格式。</a:t>
            </a:r>
          </a:p>
          <a:p>
            <a:pPr lvl="1"/>
            <a:r>
              <a:rPr lang="zh-TW" altLang="en-GB" smtClean="0"/>
              <a:t>第二個大綱層次</a:t>
            </a:r>
          </a:p>
          <a:p>
            <a:pPr lvl="2"/>
            <a:r>
              <a:rPr lang="zh-TW" altLang="en-GB" smtClean="0"/>
              <a:t>第三個大綱層次</a:t>
            </a:r>
          </a:p>
          <a:p>
            <a:pPr lvl="3"/>
            <a:r>
              <a:rPr lang="zh-TW" altLang="en-GB" smtClean="0"/>
              <a:t>第四個大綱層次</a:t>
            </a:r>
          </a:p>
          <a:p>
            <a:pPr lvl="4"/>
            <a:r>
              <a:rPr lang="zh-TW" altLang="en-GB" smtClean="0"/>
              <a:t>第五個大綱層次</a:t>
            </a:r>
          </a:p>
          <a:p>
            <a:pPr lvl="4"/>
            <a:r>
              <a:rPr lang="zh-TW" altLang="en-GB" smtClean="0"/>
              <a:t>第六個大綱層次</a:t>
            </a:r>
          </a:p>
          <a:p>
            <a:pPr lvl="4"/>
            <a:r>
              <a:rPr lang="zh-TW" altLang="en-GB" smtClean="0"/>
              <a:t>第七個大綱層次</a:t>
            </a:r>
          </a:p>
          <a:p>
            <a:pPr lvl="4"/>
            <a:r>
              <a:rPr lang="zh-TW" altLang="en-GB" smtClean="0"/>
              <a:t>第八個大綱層次</a:t>
            </a:r>
          </a:p>
          <a:p>
            <a:pPr lvl="4"/>
            <a:r>
              <a:rPr lang="zh-TW" altLang="en-GB" smtClean="0"/>
              <a:t>第九個大綱層次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000" y="5671316"/>
            <a:ext cx="1785600" cy="959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1824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E6E6E6"/>
          </a:solidFill>
          <a:latin typeface="+mj-lt"/>
          <a:ea typeface="+mj-ea"/>
          <a:cs typeface="+mj-cs"/>
        </a:defRPr>
      </a:lvl1pPr>
      <a:lvl2pPr marL="673930" indent="-259204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E6E6E6"/>
          </a:solidFill>
          <a:latin typeface="Arial" charset="0"/>
          <a:ea typeface="Microsoft YaHei" charset="-122"/>
        </a:defRPr>
      </a:lvl2pPr>
      <a:lvl3pPr marL="1036815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E6E6E6"/>
          </a:solidFill>
          <a:latin typeface="Arial" charset="0"/>
          <a:ea typeface="Microsoft YaHei" charset="-122"/>
        </a:defRPr>
      </a:lvl3pPr>
      <a:lvl4pPr marL="1451541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E6E6E6"/>
          </a:solidFill>
          <a:latin typeface="Arial" charset="0"/>
          <a:ea typeface="Microsoft YaHei" charset="-122"/>
        </a:defRPr>
      </a:lvl4pPr>
      <a:lvl5pPr marL="1866268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E6E6E6"/>
          </a:solidFill>
          <a:latin typeface="Arial" charset="0"/>
          <a:ea typeface="Microsoft YaHei" charset="-122"/>
        </a:defRPr>
      </a:lvl5pPr>
      <a:lvl6pPr marL="2280994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E6E6E6"/>
          </a:solidFill>
          <a:latin typeface="Arial" charset="0"/>
          <a:ea typeface="Microsoft YaHei" charset="-122"/>
        </a:defRPr>
      </a:lvl6pPr>
      <a:lvl7pPr marL="2695720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E6E6E6"/>
          </a:solidFill>
          <a:latin typeface="Arial" charset="0"/>
          <a:ea typeface="Microsoft YaHei" charset="-122"/>
        </a:defRPr>
      </a:lvl7pPr>
      <a:lvl8pPr marL="3110446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E6E6E6"/>
          </a:solidFill>
          <a:latin typeface="Arial" charset="0"/>
          <a:ea typeface="Microsoft YaHei" charset="-122"/>
        </a:defRPr>
      </a:lvl8pPr>
      <a:lvl9pPr marL="3525172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E6E6E6"/>
          </a:solidFill>
          <a:latin typeface="Arial" charset="0"/>
          <a:ea typeface="Microsoft YaHei" charset="-122"/>
        </a:defRPr>
      </a:lvl9pPr>
    </p:titleStyle>
    <p:bodyStyle>
      <a:lvl1pPr marL="311045" indent="-311045" algn="l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E6E6E6"/>
          </a:solidFill>
          <a:latin typeface="+mn-lt"/>
          <a:ea typeface="+mn-ea"/>
          <a:cs typeface="+mn-cs"/>
        </a:defRPr>
      </a:lvl1pPr>
      <a:lvl2pPr marL="673930" indent="-259204" algn="l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500">
          <a:solidFill>
            <a:srgbClr val="E6E6E6"/>
          </a:solidFill>
          <a:latin typeface="+mn-lt"/>
          <a:ea typeface="+mn-ea"/>
        </a:defRPr>
      </a:lvl2pPr>
      <a:lvl3pPr marL="1036815" indent="-207363" algn="l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E6E6E6"/>
          </a:solidFill>
          <a:latin typeface="+mn-lt"/>
          <a:ea typeface="+mn-ea"/>
        </a:defRPr>
      </a:lvl3pPr>
      <a:lvl4pPr marL="1451541" indent="-207363" algn="l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E6E6E6"/>
          </a:solidFill>
          <a:latin typeface="+mn-lt"/>
          <a:ea typeface="+mn-ea"/>
        </a:defRPr>
      </a:lvl4pPr>
      <a:lvl5pPr marL="1866268" indent="-207363" algn="l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99CCFF"/>
          </a:solidFill>
          <a:latin typeface="+mn-lt"/>
          <a:ea typeface="+mn-ea"/>
        </a:defRPr>
      </a:lvl5pPr>
      <a:lvl6pPr marL="2280994" indent="-207363" algn="l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99CCFF"/>
          </a:solidFill>
          <a:latin typeface="+mn-lt"/>
          <a:ea typeface="+mn-ea"/>
        </a:defRPr>
      </a:lvl6pPr>
      <a:lvl7pPr marL="2695720" indent="-207363" algn="l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99CCFF"/>
          </a:solidFill>
          <a:latin typeface="+mn-lt"/>
          <a:ea typeface="+mn-ea"/>
        </a:defRPr>
      </a:lvl7pPr>
      <a:lvl8pPr marL="3110446" indent="-207363" algn="l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99CCFF"/>
          </a:solidFill>
          <a:latin typeface="+mn-lt"/>
          <a:ea typeface="+mn-ea"/>
        </a:defRPr>
      </a:lvl8pPr>
      <a:lvl9pPr marL="3525172" indent="-207363" algn="l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99CCFF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圓角矩形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A5916BA-CA63-404D-A7AF-647396BEBEFF}" type="datetimeFigureOut">
              <a:rPr lang="zh-TW" altLang="en-US" smtClean="0"/>
              <a:t>2016/7/18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C7AFA4D8-E86A-4082-B9DB-58D2E68B6DB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0.jpe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3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3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9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3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3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3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3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3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3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3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3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3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3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8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1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3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3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3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3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13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13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13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13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13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13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13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1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6.jpeg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13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13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1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eb.pts.org.tw/php/newsletter/view.php?NEENO=3314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實習單位</a:t>
            </a:r>
            <a:r>
              <a:rPr lang="en-US" altLang="zh-TW" dirty="0"/>
              <a:t>-</a:t>
            </a:r>
            <a:r>
              <a:rPr lang="en-US" altLang="zh-TW" dirty="0" smtClean="0"/>
              <a:t>TVBS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50157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實習單位</a:t>
            </a:r>
            <a:r>
              <a:rPr lang="en-US" altLang="zh-TW" dirty="0" smtClean="0"/>
              <a:t>-</a:t>
            </a:r>
            <a:r>
              <a:rPr lang="en-US" altLang="zh-TW" dirty="0" err="1" smtClean="0"/>
              <a:t>udn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tv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1285893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3820" y="231778"/>
            <a:ext cx="7886700" cy="1196973"/>
          </a:xfrm>
        </p:spPr>
        <p:txBody>
          <a:bodyPr/>
          <a:lstStyle/>
          <a:p>
            <a:pPr algn="ctr"/>
            <a:r>
              <a:rPr lang="zh-TW" altLang="en-US" dirty="0"/>
              <a:t>實習心得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140678" y="1590585"/>
            <a:ext cx="88626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/>
              <a:t>這一個月短期的時間</a:t>
            </a:r>
            <a:r>
              <a:rPr lang="en-US" altLang="zh-TW" sz="3600" dirty="0">
                <a:latin typeface="新細明體"/>
              </a:rPr>
              <a:t>，</a:t>
            </a:r>
            <a:endParaRPr lang="zh-TW" altLang="en-US" sz="3600" dirty="0"/>
          </a:p>
          <a:p>
            <a:r>
              <a:rPr lang="zh-TW" altLang="en-US" sz="3600" dirty="0" smtClean="0"/>
              <a:t>不敢說有學到什麼專業技術</a:t>
            </a:r>
            <a:r>
              <a:rPr lang="en-US" altLang="zh-TW" sz="3600" dirty="0">
                <a:latin typeface="新細明體"/>
              </a:rPr>
              <a:t>，</a:t>
            </a:r>
            <a:endParaRPr lang="zh-TW" altLang="en-US" sz="3600" dirty="0"/>
          </a:p>
          <a:p>
            <a:r>
              <a:rPr lang="zh-TW" altLang="en-US" sz="3600" dirty="0" smtClean="0"/>
              <a:t>但了解到這個行業的運作方式</a:t>
            </a:r>
            <a:r>
              <a:rPr lang="en-US" altLang="zh-TW" sz="3600" dirty="0">
                <a:latin typeface="新細明體"/>
              </a:rPr>
              <a:t>，</a:t>
            </a:r>
            <a:endParaRPr lang="zh-TW" altLang="en-US" sz="3600" dirty="0"/>
          </a:p>
          <a:p>
            <a:r>
              <a:rPr lang="zh-TW" altLang="en-US" sz="3600" dirty="0" smtClean="0"/>
              <a:t>也</a:t>
            </a:r>
            <a:r>
              <a:rPr lang="zh-TW" altLang="en-US" sz="3600" dirty="0"/>
              <a:t>很感謝主管讓我有這個實習</a:t>
            </a:r>
            <a:r>
              <a:rPr lang="zh-TW" altLang="en-US" sz="3600" dirty="0" smtClean="0"/>
              <a:t>機會</a:t>
            </a:r>
            <a:r>
              <a:rPr lang="en-US" altLang="zh-TW" sz="3600" dirty="0" smtClean="0">
                <a:latin typeface="新細明體"/>
                <a:ea typeface="新細明體"/>
              </a:rPr>
              <a:t>。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31668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標題 1"/>
          <p:cNvSpPr>
            <a:spLocks noGrp="1"/>
          </p:cNvSpPr>
          <p:nvPr>
            <p:ph type="ctrTitle"/>
          </p:nvPr>
        </p:nvSpPr>
        <p:spPr>
          <a:xfrm>
            <a:off x="685800" y="3038475"/>
            <a:ext cx="7772400" cy="1470025"/>
          </a:xfrm>
        </p:spPr>
        <p:txBody>
          <a:bodyPr/>
          <a:lstStyle/>
          <a:p>
            <a:r>
              <a:rPr kumimoji="0" lang="zh-TW" altLang="en-US" smtClean="0"/>
              <a:t>暑期實習營</a:t>
            </a:r>
          </a:p>
        </p:txBody>
      </p:sp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107504" y="1484784"/>
            <a:ext cx="8784976" cy="1600200"/>
          </a:xfrm>
        </p:spPr>
        <p:txBody>
          <a:bodyPr>
            <a:normAutofit/>
          </a:bodyPr>
          <a:lstStyle/>
          <a:p>
            <a:r>
              <a:rPr lang="zh-TW" altLang="en-US" sz="4400" dirty="0" smtClean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</a:rPr>
              <a:t>實習單位：映畫製作</a:t>
            </a:r>
            <a:endParaRPr lang="zh-TW" altLang="en-US" sz="4400" dirty="0">
              <a:solidFill>
                <a:schemeClr val="bg1">
                  <a:lumMod val="9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86686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03648" y="5013176"/>
            <a:ext cx="6400800" cy="1752600"/>
          </a:xfrm>
        </p:spPr>
        <p:txBody>
          <a:bodyPr/>
          <a:lstStyle/>
          <a:p>
            <a:pPr algn="ctr"/>
            <a:r>
              <a:rPr lang="en-US" altLang="zh-TW" dirty="0" smtClean="0">
                <a:latin typeface="Adobe 黑体 Std R" pitchFamily="34" charset="-128"/>
                <a:ea typeface="Adobe 黑体 Std R" pitchFamily="34" charset="-128"/>
              </a:rPr>
              <a:t>1011770</a:t>
            </a:r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 何昀潔</a:t>
            </a:r>
            <a:endParaRPr lang="en-US" altLang="zh-TW" dirty="0" smtClean="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r>
              <a:rPr lang="en-US" altLang="zh-TW" dirty="0" smtClean="0">
                <a:latin typeface="Adobe 黑体 Std R" pitchFamily="34" charset="-128"/>
                <a:ea typeface="Adobe 黑体 Std R" pitchFamily="34" charset="-128"/>
              </a:rPr>
              <a:t>1011772</a:t>
            </a:r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 張勻瑄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764704"/>
            <a:ext cx="3960440" cy="396044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3550663" y="4355812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實習時間</a:t>
            </a:r>
            <a:r>
              <a:rPr lang="en-US" altLang="zh-TW" dirty="0" smtClean="0"/>
              <a:t>:7/01~7/31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9269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5192" y="260648"/>
            <a:ext cx="6275040" cy="701514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映畫製作部門</a:t>
            </a:r>
            <a:r>
              <a:rPr lang="en-US" altLang="zh-TW" dirty="0" smtClean="0">
                <a:latin typeface="Adobe 黑体 Std R" pitchFamily="34" charset="-128"/>
                <a:ea typeface="Adobe 黑体 Std R" pitchFamily="34" charset="-128"/>
              </a:rPr>
              <a:t>-</a:t>
            </a:r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小燕組</a:t>
            </a:r>
            <a:r>
              <a:rPr lang="en-US" altLang="zh-TW" dirty="0" smtClean="0">
                <a:latin typeface="Adobe 黑体 Std R" pitchFamily="34" charset="-128"/>
                <a:ea typeface="Adobe 黑体 Std R" pitchFamily="34" charset="-128"/>
              </a:rPr>
              <a:t>and</a:t>
            </a:r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豬王組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5" y="1340768"/>
            <a:ext cx="6131495" cy="223224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71" y="3861048"/>
            <a:ext cx="6192688" cy="219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6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sz="quarter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268760"/>
            <a:ext cx="4673116" cy="2628628"/>
          </a:xfrm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385192" y="260648"/>
            <a:ext cx="5050904" cy="701514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映畫製作部門</a:t>
            </a:r>
            <a:r>
              <a:rPr lang="en-US" altLang="zh-TW" dirty="0" smtClean="0">
                <a:latin typeface="Adobe 黑体 Std R" pitchFamily="34" charset="-128"/>
                <a:ea typeface="Adobe 黑体 Std R" pitchFamily="34" charset="-128"/>
              </a:rPr>
              <a:t>-</a:t>
            </a:r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戲劇部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pic>
        <p:nvPicPr>
          <p:cNvPr id="1026" name="Picture 2" descr="C:\Users\user\Desktop\新增資料夾 (2)\S__2011981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6028" y="4005064"/>
            <a:ext cx="6096001" cy="225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29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720" y="1340768"/>
            <a:ext cx="6486721" cy="3384376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4171912"/>
            <a:ext cx="2771800" cy="2078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385192" y="260648"/>
            <a:ext cx="5050904" cy="701514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映畫製作部門</a:t>
            </a:r>
            <a:r>
              <a:rPr lang="en-US" altLang="zh-TW" dirty="0" smtClean="0">
                <a:latin typeface="Adobe 黑体 Std R" pitchFamily="34" charset="-128"/>
                <a:ea typeface="Adobe 黑体 Std R" pitchFamily="34" charset="-128"/>
              </a:rPr>
              <a:t>-</a:t>
            </a:r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活動</a:t>
            </a:r>
            <a:r>
              <a:rPr lang="en-US" altLang="zh-TW" dirty="0" smtClean="0">
                <a:latin typeface="Adobe 黑体 Std R" pitchFamily="34" charset="-128"/>
                <a:ea typeface="Adobe 黑体 Std R" pitchFamily="34" charset="-128"/>
              </a:rPr>
              <a:t>(</a:t>
            </a:r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節目部</a:t>
            </a:r>
            <a:r>
              <a:rPr lang="en-US" altLang="zh-TW" dirty="0" smtClean="0">
                <a:latin typeface="Adobe 黑体 Std R" pitchFamily="34" charset="-128"/>
                <a:ea typeface="Adobe 黑体 Std R" pitchFamily="34" charset="-128"/>
              </a:rPr>
              <a:t>)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408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268760"/>
            <a:ext cx="6250332" cy="46877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報到第一天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4077072"/>
            <a:ext cx="2880320" cy="2160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992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3898776" cy="666328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實習趣事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395536" y="1196752"/>
            <a:ext cx="7272807" cy="576064"/>
          </a:xfrm>
        </p:spPr>
        <p:txBody>
          <a:bodyPr/>
          <a:lstStyle/>
          <a:p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收看節目並分析節目</a:t>
            </a:r>
            <a:r>
              <a:rPr lang="zh-TW" altLang="en-US" dirty="0">
                <a:latin typeface="Adobe 黑体 Std R" pitchFamily="34" charset="-128"/>
                <a:ea typeface="Adobe 黑体 Std R" pitchFamily="34" charset="-128"/>
              </a:rPr>
              <a:t> </a:t>
            </a:r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 </a:t>
            </a:r>
            <a:r>
              <a:rPr lang="en-US" altLang="zh-TW" dirty="0" smtClean="0">
                <a:latin typeface="Adobe 黑体 Std R" pitchFamily="34" charset="-128"/>
                <a:ea typeface="Adobe 黑体 Std R" pitchFamily="34" charset="-128"/>
              </a:rPr>
              <a:t>(</a:t>
            </a:r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每個禮拜五開會</a:t>
            </a:r>
            <a:r>
              <a:rPr lang="en-US" altLang="zh-TW" dirty="0" smtClean="0">
                <a:latin typeface="Adobe 黑体 Std R" pitchFamily="34" charset="-128"/>
                <a:ea typeface="Adobe 黑体 Std R" pitchFamily="34" charset="-128"/>
              </a:rPr>
              <a:t>)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4149080"/>
            <a:ext cx="7467600" cy="19812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1772816"/>
            <a:ext cx="3345180" cy="229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1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3106688" cy="59432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參與鐵玫瑰活動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5287480" y="1484784"/>
            <a:ext cx="3826768" cy="2425824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星期六、日前往桃園展演</a:t>
            </a:r>
            <a:endParaRPr lang="en-US" altLang="zh-TW" dirty="0" smtClean="0">
              <a:latin typeface="Adobe 黑体 Std R" pitchFamily="34" charset="-128"/>
              <a:ea typeface="Adobe 黑体 Std R" pitchFamily="34" charset="-128"/>
            </a:endParaRPr>
          </a:p>
          <a:p>
            <a:pPr marL="0" indent="0">
              <a:buNone/>
            </a:pPr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中心擔任，創作培訓班的</a:t>
            </a:r>
            <a:endParaRPr lang="en-US" altLang="zh-TW" dirty="0" smtClean="0">
              <a:latin typeface="Adobe 黑体 Std R" pitchFamily="34" charset="-128"/>
              <a:ea typeface="Adobe 黑体 Std R" pitchFamily="34" charset="-128"/>
            </a:endParaRPr>
          </a:p>
          <a:p>
            <a:pPr marL="0" indent="0">
              <a:buNone/>
            </a:pPr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工作人員。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412776"/>
            <a:ext cx="4860032" cy="3645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3671296"/>
            <a:ext cx="3419872" cy="25649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8460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5842992" cy="666328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何欣容老師來看我們的實習狀況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1196752"/>
            <a:ext cx="5220072" cy="3915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內容版面配置區 5"/>
          <p:cNvPicPr>
            <a:picLocks noGrp="1" noChangeAspect="1"/>
          </p:cNvPicPr>
          <p:nvPr>
            <p:ph sz="quarter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3429000"/>
            <a:ext cx="3828454" cy="2871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5880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042" y="4114513"/>
            <a:ext cx="5290560" cy="2844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83360" y="-318272"/>
            <a:ext cx="8098560" cy="10605274"/>
          </a:xfrm>
          <a:ln/>
        </p:spPr>
        <p:txBody>
          <a:bodyPr tIns="52897"/>
          <a:lstStyle/>
          <a:p>
            <a:pPr>
              <a:buClrTx/>
              <a:tabLst>
                <a:tab pos="0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</a:pPr>
            <a:r>
              <a:rPr lang="zh-TW" altLang="zh-TW" sz="6000" b="1" dirty="0"/>
              <a:t>實習報告</a:t>
            </a:r>
            <a:r>
              <a:rPr lang="en-US" altLang="zh-TW" sz="4900" b="1" i="1" dirty="0"/>
              <a:t/>
            </a:r>
            <a:br>
              <a:rPr lang="en-US" altLang="zh-TW" sz="4900" b="1" i="1" dirty="0"/>
            </a:br>
            <a:r>
              <a:rPr lang="zh-TW" altLang="zh-TW" sz="4900" dirty="0"/>
              <a:t>實習單位</a:t>
            </a:r>
            <a:r>
              <a:rPr lang="en-US" altLang="zh-TW" sz="4900" b="1" i="1" dirty="0"/>
              <a:t>:</a:t>
            </a:r>
            <a:r>
              <a:rPr lang="en-US" altLang="zh-TW" sz="4900" b="1" i="1" dirty="0" err="1"/>
              <a:t>UdnTV</a:t>
            </a:r>
            <a:r>
              <a:rPr lang="en-US" altLang="zh-TW" sz="4900" b="1" i="1" dirty="0"/>
              <a:t/>
            </a:r>
            <a:br>
              <a:rPr lang="en-US" altLang="zh-TW" sz="4900" b="1" i="1" dirty="0"/>
            </a:br>
            <a:r>
              <a:rPr lang="zh-TW" altLang="zh-TW" sz="4900" dirty="0"/>
              <a:t>實習日期</a:t>
            </a:r>
            <a:r>
              <a:rPr lang="en-US" altLang="zh-TW" sz="4900" b="1" i="1" dirty="0"/>
              <a:t>:</a:t>
            </a:r>
            <a:r>
              <a:rPr lang="zh-TW" altLang="zh-TW" sz="4900" dirty="0"/>
              <a:t>七月</a:t>
            </a:r>
            <a:r>
              <a:rPr lang="en-US" altLang="zh-TW" sz="4900" b="1" i="1" dirty="0"/>
              <a:t/>
            </a:r>
            <a:br>
              <a:rPr lang="en-US" altLang="zh-TW" sz="4900" b="1" i="1" dirty="0"/>
            </a:br>
            <a:r>
              <a:rPr lang="en-US" altLang="zh-TW" sz="4900" b="1" i="1" dirty="0"/>
              <a:t/>
            </a:r>
            <a:br>
              <a:rPr lang="en-US" altLang="zh-TW" sz="4900" b="1" i="1" dirty="0"/>
            </a:br>
            <a:r>
              <a:rPr lang="en-US" altLang="zh-TW" sz="4900" b="1" i="1" dirty="0"/>
              <a:t/>
            </a:r>
            <a:br>
              <a:rPr lang="en-US" altLang="zh-TW" sz="4900" b="1" i="1" dirty="0"/>
            </a:br>
            <a:r>
              <a:rPr lang="en-US" altLang="zh-TW" sz="4900" b="1" i="1" dirty="0"/>
              <a:t/>
            </a:r>
            <a:br>
              <a:rPr lang="en-US" altLang="zh-TW" sz="4900" b="1" i="1" dirty="0"/>
            </a:br>
            <a:r>
              <a:rPr lang="en-US" altLang="zh-TW" b="1" i="1" dirty="0"/>
              <a:t>                                        </a:t>
            </a:r>
            <a:r>
              <a:rPr lang="zh-TW" altLang="en-US" b="1" i="1" dirty="0" smtClean="0"/>
              <a:t>     實習生：</a:t>
            </a:r>
            <a:r>
              <a:rPr lang="zh-TW" altLang="zh-TW" b="1" i="1" dirty="0"/>
              <a:t>廖筱芸</a:t>
            </a:r>
            <a:r>
              <a:rPr lang="en-US" altLang="zh-TW" b="1" i="1" dirty="0"/>
              <a:t/>
            </a:r>
            <a:br>
              <a:rPr lang="en-US" altLang="zh-TW" b="1" i="1" dirty="0"/>
            </a:br>
            <a:r>
              <a:rPr lang="en-US" altLang="zh-TW" sz="2500" b="1" i="1" dirty="0"/>
              <a:t/>
            </a:r>
            <a:br>
              <a:rPr lang="en-US" altLang="zh-TW" sz="2500" b="1" i="1" dirty="0"/>
            </a:br>
            <a:r>
              <a:rPr lang="en-US" altLang="zh-TW" sz="2500" b="1" i="1" dirty="0"/>
              <a:t/>
            </a:r>
            <a:br>
              <a:rPr lang="en-US" altLang="zh-TW" sz="2500" b="1" i="1" dirty="0"/>
            </a:br>
            <a:r>
              <a:rPr lang="en-US" altLang="zh-TW" sz="2500" b="1" i="1" dirty="0"/>
              <a:t/>
            </a:r>
            <a:br>
              <a:rPr lang="en-US" altLang="zh-TW" sz="2500" b="1" i="1" dirty="0"/>
            </a:br>
            <a:r>
              <a:rPr lang="en-US" altLang="zh-TW" sz="2500" b="1" i="1" dirty="0"/>
              <a:t/>
            </a:r>
            <a:br>
              <a:rPr lang="en-US" altLang="zh-TW" sz="2500" b="1" i="1" dirty="0"/>
            </a:br>
            <a:r>
              <a:rPr lang="en-US" altLang="zh-TW" sz="2500" b="1" i="1" dirty="0"/>
              <a:t/>
            </a:r>
            <a:br>
              <a:rPr lang="en-US" altLang="zh-TW" sz="2500" b="1" i="1" dirty="0"/>
            </a:br>
            <a:r>
              <a:rPr lang="en-US" altLang="zh-TW" sz="2500" b="1" i="1" dirty="0"/>
              <a:t/>
            </a:r>
            <a:br>
              <a:rPr lang="en-US" altLang="zh-TW" sz="2500" b="1" i="1" dirty="0"/>
            </a:br>
            <a:r>
              <a:rPr lang="en-US" altLang="zh-TW" sz="2500" b="1" i="1" dirty="0"/>
              <a:t/>
            </a:r>
            <a:br>
              <a:rPr lang="en-US" altLang="zh-TW" sz="2500" b="1" i="1" dirty="0"/>
            </a:br>
            <a:r>
              <a:rPr lang="en-US" altLang="zh-TW" sz="2500" b="1" i="1" dirty="0"/>
              <a:t/>
            </a:r>
            <a:br>
              <a:rPr lang="en-US" altLang="zh-TW" sz="2500" b="1" i="1" dirty="0"/>
            </a:br>
            <a:r>
              <a:rPr lang="en-US" altLang="zh-TW" sz="2500" b="1" i="1" dirty="0"/>
              <a:t/>
            </a:r>
            <a:br>
              <a:rPr lang="en-US" altLang="zh-TW" sz="2500" b="1" i="1" dirty="0"/>
            </a:br>
            <a:r>
              <a:rPr lang="en-US" altLang="zh-TW" sz="2500" b="1" i="1" dirty="0"/>
              <a:t/>
            </a:r>
            <a:br>
              <a:rPr lang="en-US" altLang="zh-TW" sz="2500" b="1" i="1" dirty="0"/>
            </a:br>
            <a:endParaRPr lang="en-US" altLang="zh-TW" sz="2500" b="1" i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632960" y="8622186"/>
            <a:ext cx="4505760" cy="1664815"/>
          </a:xfrm>
          <a:ln/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3724376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139136" cy="738336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全部實習生擔任料理高校生臨演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642" y="1268760"/>
            <a:ext cx="4537406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1" y="3645024"/>
            <a:ext cx="4464497" cy="2651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1340768"/>
            <a:ext cx="3788978" cy="4955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608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3250704" cy="666328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甘味人生首映會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1268760"/>
            <a:ext cx="6588224" cy="4941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4792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23943">
            <a:off x="-372764" y="1238903"/>
            <a:ext cx="5532107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4258816" cy="666328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各製作人經驗分享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6" y="1310910"/>
            <a:ext cx="3528392" cy="4928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161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412776"/>
            <a:ext cx="7315200" cy="4556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3960440" cy="63056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鐵玫瑰大師講堂 </a:t>
            </a:r>
            <a:r>
              <a:rPr lang="en-US" altLang="zh-TW" dirty="0" smtClean="0">
                <a:latin typeface="Adobe 黑体 Std R" pitchFamily="34" charset="-128"/>
                <a:ea typeface="Adobe 黑体 Std R" pitchFamily="34" charset="-128"/>
              </a:rPr>
              <a:t>END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4077072"/>
            <a:ext cx="2934428" cy="22008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1673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3394720" cy="666328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latin typeface="Adobe 黑体 Std R" pitchFamily="34" charset="-128"/>
                <a:ea typeface="Adobe 黑体 Std R" pitchFamily="34" charset="-128"/>
              </a:rPr>
              <a:t>小燕之</a:t>
            </a:r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夜素人來賓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376402"/>
            <a:ext cx="8229600" cy="4622720"/>
          </a:xfrm>
        </p:spPr>
      </p:pic>
    </p:spTree>
    <p:extLst>
      <p:ext uri="{BB962C8B-B14F-4D97-AF65-F5344CB8AC3E}">
        <p14:creationId xmlns:p14="http://schemas.microsoft.com/office/powerpoint/2010/main" val="74773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標題 1"/>
          <p:cNvSpPr>
            <a:spLocks noGrp="1"/>
          </p:cNvSpPr>
          <p:nvPr>
            <p:ph type="ctrTitle"/>
          </p:nvPr>
        </p:nvSpPr>
        <p:spPr>
          <a:xfrm>
            <a:off x="685800" y="3038475"/>
            <a:ext cx="7772400" cy="1470025"/>
          </a:xfrm>
        </p:spPr>
        <p:txBody>
          <a:bodyPr/>
          <a:lstStyle/>
          <a:p>
            <a:r>
              <a:rPr kumimoji="0" lang="zh-TW" altLang="en-US" dirty="0" smtClean="0"/>
              <a:t>暑期實習營</a:t>
            </a:r>
          </a:p>
        </p:txBody>
      </p:sp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107504" y="1484784"/>
            <a:ext cx="8784976" cy="1600200"/>
          </a:xfrm>
        </p:spPr>
        <p:txBody>
          <a:bodyPr>
            <a:normAutofit/>
          </a:bodyPr>
          <a:lstStyle/>
          <a:p>
            <a:r>
              <a:rPr lang="zh-TW" altLang="en-US" sz="4400" dirty="0" smtClean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</a:rPr>
              <a:t>實習單位：國語日報</a:t>
            </a:r>
            <a:endParaRPr lang="zh-TW" altLang="en-US" sz="4400" dirty="0">
              <a:solidFill>
                <a:schemeClr val="bg1">
                  <a:lumMod val="9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95347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n>
                  <a:noFill/>
                </a:ln>
              </a:rPr>
              <a:t>國語日報實習心得</a:t>
            </a:r>
          </a:p>
        </p:txBody>
      </p:sp>
      <p:sp>
        <p:nvSpPr>
          <p:cNvPr id="1536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>
                <a:latin typeface="Adobe 黑体 Std R" pitchFamily="34" charset="-128"/>
                <a:ea typeface="Adobe 黑体 Std R" pitchFamily="34" charset="-128"/>
              </a:rPr>
              <a:t>1011774</a:t>
            </a:r>
            <a:r>
              <a:rPr lang="zh-TW" altLang="en-US" smtClean="0">
                <a:latin typeface="Adobe 黑体 Std R" pitchFamily="34" charset="-128"/>
                <a:ea typeface="Adobe 黑体 Std R" pitchFamily="34" charset="-128"/>
              </a:rPr>
              <a:t>何嘉融</a:t>
            </a:r>
            <a:endParaRPr lang="en-US" altLang="zh-TW" smtClean="0">
              <a:latin typeface="Adobe 黑体 Std R" pitchFamily="34" charset="-128"/>
              <a:ea typeface="Adobe 黑体 Std R" pitchFamily="34" charset="-128"/>
            </a:endParaRPr>
          </a:p>
          <a:p>
            <a:pPr eaLnBrk="1" hangingPunct="1"/>
            <a:r>
              <a:rPr lang="en-US" altLang="zh-TW" smtClean="0">
                <a:latin typeface="Adobe 黑体 Std R" pitchFamily="34" charset="-128"/>
                <a:ea typeface="Adobe 黑体 Std R" pitchFamily="34" charset="-128"/>
              </a:rPr>
              <a:t>1011778</a:t>
            </a:r>
            <a:r>
              <a:rPr lang="zh-TW" altLang="en-US" smtClean="0">
                <a:latin typeface="Adobe 黑体 Std R" pitchFamily="34" charset="-128"/>
                <a:ea typeface="Adobe 黑体 Std R" pitchFamily="34" charset="-128"/>
              </a:rPr>
              <a:t>李宛珍</a:t>
            </a:r>
          </a:p>
          <a:p>
            <a:pPr>
              <a:buFont typeface="Arial" charset="0"/>
              <a:buNone/>
            </a:pPr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40995738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圖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375" y="620713"/>
            <a:ext cx="61912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90704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圖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0688" y="549275"/>
            <a:ext cx="3135312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圖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5499100" cy="28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702199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圖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06"/>
          <a:stretch>
            <a:fillRect/>
          </a:stretch>
        </p:blipFill>
        <p:spPr bwMode="auto">
          <a:xfrm>
            <a:off x="755650" y="549275"/>
            <a:ext cx="7632700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860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AutoShape 1"/>
          <p:cNvSpPr>
            <a:spLocks noChangeArrowheads="1"/>
          </p:cNvSpPr>
          <p:nvPr/>
        </p:nvSpPr>
        <p:spPr bwMode="auto">
          <a:xfrm>
            <a:off x="2612162" y="456530"/>
            <a:ext cx="4376160" cy="1470394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TW" altLang="en-US" smtClean="0">
              <a:solidFill>
                <a:srgbClr val="FFFFFF"/>
              </a:solidFill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1" y="718636"/>
            <a:ext cx="7806240" cy="1143480"/>
          </a:xfrm>
          <a:ln/>
        </p:spPr>
        <p:txBody>
          <a:bodyPr/>
          <a:lstStyle/>
          <a:p>
            <a:pPr>
              <a:tabLst>
                <a:tab pos="0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</a:pPr>
            <a:r>
              <a:rPr lang="en-US" altLang="zh-TW" sz="6500" b="1"/>
              <a:t>Udntv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7842" y="2017654"/>
            <a:ext cx="7688160" cy="4748178"/>
          </a:xfrm>
          <a:ln/>
        </p:spPr>
        <p:txBody>
          <a:bodyPr/>
          <a:lstStyle/>
          <a:p>
            <a:pPr indent="-309573">
              <a:buSzPct val="45000"/>
              <a:buFont typeface="Wingdings" charset="2"/>
              <a:buChar char=""/>
              <a:tabLst>
                <a:tab pos="311013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</a:pPr>
            <a:r>
              <a:rPr lang="en-US" altLang="zh-TW" sz="4400"/>
              <a:t> </a:t>
            </a:r>
            <a:r>
              <a:rPr lang="zh-TW" altLang="zh-TW" sz="3600"/>
              <a:t>起源以報紙呈現</a:t>
            </a:r>
          </a:p>
          <a:p>
            <a:pPr indent="-309573">
              <a:buSzPct val="45000"/>
              <a:tabLst>
                <a:tab pos="311013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</a:pPr>
            <a:endParaRPr lang="en-US" altLang="zh-TW" sz="3600"/>
          </a:p>
          <a:p>
            <a:pPr indent="-309573">
              <a:buSzPct val="45000"/>
              <a:buFont typeface="Wingdings" charset="2"/>
              <a:buChar char=""/>
              <a:tabLst>
                <a:tab pos="311013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</a:pPr>
            <a:r>
              <a:rPr lang="en-US" altLang="zh-TW" sz="3600"/>
              <a:t> 2009</a:t>
            </a:r>
            <a:r>
              <a:rPr lang="zh-TW" altLang="zh-TW" sz="3600"/>
              <a:t>影音部成立</a:t>
            </a:r>
          </a:p>
          <a:p>
            <a:pPr indent="-309573">
              <a:buSzPct val="45000"/>
              <a:tabLst>
                <a:tab pos="311013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</a:pPr>
            <a:endParaRPr lang="en-US" altLang="zh-TW" sz="3600"/>
          </a:p>
          <a:p>
            <a:pPr indent="-309573">
              <a:buSzPct val="45000"/>
              <a:buFont typeface="Wingdings" charset="2"/>
              <a:buChar char=""/>
              <a:tabLst>
                <a:tab pos="311013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</a:pPr>
            <a:r>
              <a:rPr lang="en-US" altLang="zh-TW" sz="3600"/>
              <a:t> 2013</a:t>
            </a:r>
            <a:r>
              <a:rPr lang="zh-TW" altLang="zh-TW" sz="3600"/>
              <a:t>數位有線電視上架</a:t>
            </a:r>
          </a:p>
          <a:p>
            <a:pPr indent="-309573">
              <a:buSzPct val="45000"/>
              <a:tabLst>
                <a:tab pos="311013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</a:pPr>
            <a:endParaRPr lang="en-US" altLang="zh-TW" sz="3600"/>
          </a:p>
          <a:p>
            <a:pPr indent="-309573">
              <a:buSzPct val="45000"/>
              <a:buFont typeface="Wingdings" charset="2"/>
              <a:buChar char=""/>
              <a:tabLst>
                <a:tab pos="311013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</a:pPr>
            <a:r>
              <a:rPr lang="en-US" altLang="zh-TW" sz="3600"/>
              <a:t> 2014 </a:t>
            </a:r>
            <a:r>
              <a:rPr lang="zh-TW" altLang="zh-TW" sz="3600"/>
              <a:t>提供聯合影音</a:t>
            </a:r>
            <a:r>
              <a:rPr lang="en-US" altLang="zh-TW" sz="3600"/>
              <a:t>APP</a:t>
            </a:r>
          </a:p>
          <a:p>
            <a:pPr indent="-309573">
              <a:buSzPct val="45000"/>
              <a:tabLst>
                <a:tab pos="311013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</a:pPr>
            <a:endParaRPr lang="en-US" altLang="zh-TW" sz="3600"/>
          </a:p>
          <a:p>
            <a:pPr indent="-309573">
              <a:buSzPct val="45000"/>
              <a:buFont typeface="Wingdings" charset="2"/>
              <a:buChar char=""/>
              <a:tabLst>
                <a:tab pos="311013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</a:pPr>
            <a:r>
              <a:rPr lang="en-US" altLang="zh-TW" sz="3600"/>
              <a:t> </a:t>
            </a:r>
            <a:r>
              <a:rPr lang="zh-TW" altLang="zh-TW" sz="3600"/>
              <a:t>未來取向以數位匯流為趨勢</a:t>
            </a:r>
          </a:p>
        </p:txBody>
      </p:sp>
    </p:spTree>
    <p:extLst>
      <p:ext uri="{BB962C8B-B14F-4D97-AF65-F5344CB8AC3E}">
        <p14:creationId xmlns:p14="http://schemas.microsoft.com/office/powerpoint/2010/main" val="2558819033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zh-TW" smtClean="0">
              <a:ln>
                <a:noFill/>
              </a:ln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19460" name="Picture 4" descr="12358278_949888715087648_1119869417_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268413"/>
            <a:ext cx="8066088" cy="451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941983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zh-TW" smtClean="0">
              <a:ln>
                <a:noFill/>
              </a:ln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20484" name="Picture 4" descr="1960151_949888725087647_1899548929_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125538"/>
            <a:ext cx="7991475" cy="447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974061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圖片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988"/>
          <a:stretch>
            <a:fillRect/>
          </a:stretch>
        </p:blipFill>
        <p:spPr bwMode="auto">
          <a:xfrm>
            <a:off x="1476375" y="692150"/>
            <a:ext cx="5183188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267520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標題 1"/>
          <p:cNvSpPr>
            <a:spLocks noGrp="1"/>
          </p:cNvSpPr>
          <p:nvPr>
            <p:ph type="ctrTitle"/>
          </p:nvPr>
        </p:nvSpPr>
        <p:spPr>
          <a:xfrm>
            <a:off x="685800" y="3038475"/>
            <a:ext cx="7772400" cy="1470025"/>
          </a:xfrm>
        </p:spPr>
        <p:txBody>
          <a:bodyPr/>
          <a:lstStyle/>
          <a:p>
            <a:r>
              <a:rPr kumimoji="0" lang="zh-TW" altLang="en-US" dirty="0" smtClean="0"/>
              <a:t>暑期實習營</a:t>
            </a:r>
          </a:p>
        </p:txBody>
      </p:sp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107504" y="1484784"/>
            <a:ext cx="8784976" cy="1600200"/>
          </a:xfrm>
        </p:spPr>
        <p:txBody>
          <a:bodyPr>
            <a:normAutofit/>
          </a:bodyPr>
          <a:lstStyle/>
          <a:p>
            <a:r>
              <a:rPr lang="zh-TW" altLang="en-US" sz="4400" dirty="0" smtClean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</a:rPr>
              <a:t>實習單位：湖南衛視</a:t>
            </a:r>
            <a:endParaRPr lang="zh-TW" altLang="en-US" sz="4400" dirty="0">
              <a:solidFill>
                <a:schemeClr val="bg1">
                  <a:lumMod val="9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77349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11624" y="4869160"/>
            <a:ext cx="6400800" cy="1600200"/>
          </a:xfrm>
        </p:spPr>
        <p:txBody>
          <a:bodyPr/>
          <a:lstStyle/>
          <a:p>
            <a:r>
              <a:rPr lang="zh-TW" altLang="en-US" dirty="0" smtClean="0"/>
              <a:t>吳冠瑩</a:t>
            </a:r>
            <a:endParaRPr lang="zh-TW" altLang="en-US" dirty="0"/>
          </a:p>
        </p:txBody>
      </p:sp>
      <p:pic>
        <p:nvPicPr>
          <p:cNvPr id="2050" name="Picture 2" descr="C:\Users\蕭家榆\Desktop\2010052502184612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3066" y="908720"/>
            <a:ext cx="280831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蕭家榆\Desktop\下載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1225" y="5410200"/>
            <a:ext cx="315277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91995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116632"/>
            <a:ext cx="7992888" cy="3579849"/>
          </a:xfrm>
        </p:spPr>
        <p:txBody>
          <a:bodyPr>
            <a:normAutofit/>
          </a:bodyPr>
          <a:lstStyle/>
          <a:p>
            <a:r>
              <a:rPr lang="zh-TW" altLang="en-US" sz="2000" dirty="0" smtClean="0"/>
              <a:t>第一天剛到機場，跟所有的實習夥伴們都不熟悉，</a:t>
            </a:r>
            <a:endParaRPr lang="en-US" altLang="zh-TW" sz="2000" dirty="0" smtClean="0"/>
          </a:p>
          <a:p>
            <a:r>
              <a:rPr lang="zh-TW" altLang="en-US" sz="2000" dirty="0" smtClean="0"/>
              <a:t>僅有的一張實習分配名單，飛往中國湖南長沙，</a:t>
            </a:r>
            <a:endParaRPr lang="en-US" altLang="zh-TW" sz="2000" dirty="0" smtClean="0"/>
          </a:p>
          <a:p>
            <a:r>
              <a:rPr lang="zh-TW" altLang="en-US" sz="2000" dirty="0"/>
              <a:t>在機場和大家初次</a:t>
            </a:r>
            <a:r>
              <a:rPr lang="zh-TW" altLang="en-US" sz="2000" dirty="0" smtClean="0"/>
              <a:t>見面，大家都很生疏。</a:t>
            </a:r>
            <a:endParaRPr lang="zh-TW" altLang="en-US" sz="2000" dirty="0"/>
          </a:p>
        </p:txBody>
      </p:sp>
      <p:pic>
        <p:nvPicPr>
          <p:cNvPr id="1026" name="Picture 2" descr="F:\Gatsby\DCIM7\805AHGFE\IMG_770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816" y="1357298"/>
            <a:ext cx="7686600" cy="550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9815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16632"/>
            <a:ext cx="8064896" cy="4464496"/>
          </a:xfrm>
        </p:spPr>
        <p:txBody>
          <a:bodyPr/>
          <a:lstStyle/>
          <a:p>
            <a:r>
              <a:rPr lang="zh-TW" altLang="en-US" sz="1800" dirty="0" smtClean="0"/>
              <a:t>由於班機延遲，到長沙已經是深夜，湖南衛視派了接機的工作人員來迎接我們，</a:t>
            </a:r>
            <a:endParaRPr lang="en-US" altLang="zh-TW" sz="1800" dirty="0" smtClean="0"/>
          </a:p>
          <a:p>
            <a:r>
              <a:rPr lang="zh-TW" altLang="en-US" sz="1800" dirty="0"/>
              <a:t>我們到飯店倉促過了一</a:t>
            </a:r>
            <a:r>
              <a:rPr lang="zh-TW" altLang="en-US" sz="1800" dirty="0" smtClean="0"/>
              <a:t>夜，隔天一早便到湖南衛視開始實習工作。</a:t>
            </a:r>
            <a:endParaRPr lang="en-US" altLang="zh-TW" sz="1800" dirty="0" smtClean="0"/>
          </a:p>
          <a:p>
            <a:endParaRPr lang="en-US" altLang="zh-TW" sz="1800" dirty="0"/>
          </a:p>
          <a:p>
            <a:r>
              <a:rPr lang="zh-TW" altLang="en-US" sz="1800" dirty="0" smtClean="0"/>
              <a:t>對湖南衛視其實是陌生的，不清楚一個中國的地方電視台組織是這麼龐大，</a:t>
            </a:r>
            <a:endParaRPr lang="en-US" altLang="zh-TW" sz="1800" dirty="0" smtClean="0"/>
          </a:p>
          <a:p>
            <a:r>
              <a:rPr lang="zh-TW" altLang="en-US" sz="1800" dirty="0"/>
              <a:t>有眾多的分台以及負責各種業務的</a:t>
            </a:r>
            <a:r>
              <a:rPr lang="zh-TW" altLang="en-US" sz="1800" dirty="0" smtClean="0"/>
              <a:t>分公司，我被分配到湖南衛視的快樂購購物台，</a:t>
            </a:r>
            <a:endParaRPr lang="en-US" altLang="zh-TW" sz="1800" dirty="0" smtClean="0"/>
          </a:p>
          <a:p>
            <a:r>
              <a:rPr lang="zh-TW" altLang="en-US" sz="1800" dirty="0"/>
              <a:t>心情很緊張又</a:t>
            </a:r>
            <a:r>
              <a:rPr lang="zh-TW" altLang="en-US" sz="1800" dirty="0" smtClean="0"/>
              <a:t>興奮。</a:t>
            </a:r>
            <a:endParaRPr lang="en-US" altLang="zh-TW" sz="1800" dirty="0" smtClean="0"/>
          </a:p>
          <a:p>
            <a:endParaRPr lang="zh-TW" altLang="en-US" dirty="0"/>
          </a:p>
        </p:txBody>
      </p:sp>
      <p:pic>
        <p:nvPicPr>
          <p:cNvPr id="3075" name="Picture 3" descr="F:\Gatsby\DCIM7\805AHGFE\IMG_773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151691" y="2850939"/>
            <a:ext cx="4579499" cy="343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Gatsby\DCIM7\805AHGFE\IMG_773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5" y="2852937"/>
            <a:ext cx="5616624" cy="402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 descr="20151216_2498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375" y="2071678"/>
            <a:ext cx="3857625" cy="478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13047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 b="1" dirty="0" smtClean="0"/>
              <a:t>交流活動啟動儀式</a:t>
            </a:r>
            <a:endParaRPr lang="zh-TW" altLang="en-US" sz="4800" b="1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4233"/>
            <a:ext cx="5616624" cy="3908287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3356992"/>
            <a:ext cx="4788024" cy="351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14656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88640"/>
            <a:ext cx="7520940" cy="3579849"/>
          </a:xfrm>
        </p:spPr>
        <p:txBody>
          <a:bodyPr/>
          <a:lstStyle/>
          <a:p>
            <a:r>
              <a:rPr lang="zh-TW" altLang="en-US" dirty="0" smtClean="0"/>
              <a:t>在湖南衛視有個傳統，就是要成為湖南衛視的一份子，必須先通過石燕湖訓練基地</a:t>
            </a:r>
            <a:endParaRPr lang="en-US" altLang="zh-TW" dirty="0" smtClean="0"/>
          </a:p>
          <a:p>
            <a:r>
              <a:rPr lang="zh-TW" altLang="en-US" dirty="0"/>
              <a:t>的</a:t>
            </a:r>
            <a:r>
              <a:rPr lang="zh-TW" altLang="en-US" dirty="0" smtClean="0"/>
              <a:t>拓展訓練，在這個訓練裡，我們認識了很多不同單位的實習生，有臺灣實習生，</a:t>
            </a:r>
            <a:endParaRPr lang="en-US" altLang="zh-TW" dirty="0" smtClean="0"/>
          </a:p>
          <a:p>
            <a:r>
              <a:rPr lang="zh-TW" altLang="en-US" dirty="0"/>
              <a:t>也有中國的</a:t>
            </a:r>
            <a:r>
              <a:rPr lang="zh-TW" altLang="en-US" dirty="0" smtClean="0"/>
              <a:t>實習生，更有我們自己的導師在其中陪我們一起訓練、玩樂，不僅認識</a:t>
            </a:r>
            <a:endParaRPr lang="en-US" altLang="zh-TW" dirty="0" smtClean="0"/>
          </a:p>
          <a:p>
            <a:r>
              <a:rPr lang="zh-TW" altLang="en-US" dirty="0" smtClean="0"/>
              <a:t>了很多朋友，也學習到了團隊默契和團結的力量。</a:t>
            </a:r>
            <a:endParaRPr lang="zh-TW" altLang="en-US" dirty="0"/>
          </a:p>
        </p:txBody>
      </p:sp>
      <p:pic>
        <p:nvPicPr>
          <p:cNvPr id="5123" name="Picture 3" descr="F:\Gatsby\DCIM7\805AHGFE\IMG_784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639" y="2636912"/>
            <a:ext cx="4969458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628800"/>
            <a:ext cx="8856984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0617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373216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8495" y="3717032"/>
            <a:ext cx="5364088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769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AutoShape 1"/>
          <p:cNvSpPr>
            <a:spLocks noChangeArrowheads="1"/>
          </p:cNvSpPr>
          <p:nvPr/>
        </p:nvSpPr>
        <p:spPr bwMode="auto">
          <a:xfrm>
            <a:off x="1764000" y="708555"/>
            <a:ext cx="5942880" cy="989384"/>
          </a:xfrm>
          <a:prstGeom prst="flowChartTerminator">
            <a:avLst/>
          </a:prstGeom>
          <a:solidFill>
            <a:srgbClr val="FFD320"/>
          </a:solidFill>
          <a:ln w="9360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1" tIns="83917" rIns="81631" bIns="40816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zh-TW" sz="4900">
                <a:solidFill>
                  <a:srgbClr val="111111"/>
                </a:solidFill>
              </a:rPr>
              <a:t> SNG</a:t>
            </a:r>
            <a:r>
              <a:rPr lang="zh-TW" altLang="zh-TW" sz="4900">
                <a:solidFill>
                  <a:srgbClr val="111111"/>
                </a:solidFill>
              </a:rPr>
              <a:t>暨攝影中心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878400" y="357159"/>
            <a:ext cx="7807680" cy="1144921"/>
          </a:xfrm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7840" y="2017654"/>
            <a:ext cx="7689600" cy="5111096"/>
          </a:xfrm>
          <a:ln/>
        </p:spPr>
        <p:txBody>
          <a:bodyPr tIns="52897"/>
          <a:lstStyle/>
          <a:p>
            <a:pPr marL="456440" indent="-390205" algn="ctr">
              <a:buClrTx/>
              <a:buSzPct val="75000"/>
              <a:tabLst>
                <a:tab pos="456440" algn="l"/>
                <a:tab pos="551471" algn="l"/>
                <a:tab pos="958954" algn="l"/>
                <a:tab pos="1366439" algn="l"/>
                <a:tab pos="1773922" algn="l"/>
                <a:tab pos="2181407" algn="l"/>
                <a:tab pos="2588890" algn="l"/>
                <a:tab pos="2996374" algn="l"/>
                <a:tab pos="3403857" algn="l"/>
                <a:tab pos="3811342" algn="l"/>
                <a:tab pos="4218825" algn="l"/>
                <a:tab pos="4626310" algn="l"/>
                <a:tab pos="5033792" algn="l"/>
                <a:tab pos="5441277" algn="l"/>
                <a:tab pos="5848759" algn="l"/>
                <a:tab pos="6256244" algn="l"/>
                <a:tab pos="6663727" algn="l"/>
                <a:tab pos="7071212" algn="l"/>
                <a:tab pos="7478695" algn="l"/>
                <a:tab pos="7886180" algn="l"/>
                <a:tab pos="8293662" algn="l"/>
              </a:tabLst>
            </a:pPr>
            <a:r>
              <a:rPr lang="zh-TW" altLang="zh-TW" sz="6000"/>
              <a:t>工作內容</a:t>
            </a:r>
          </a:p>
          <a:p>
            <a:pPr marL="455000" indent="-390205" algn="ctr">
              <a:buClr>
                <a:srgbClr val="FF9966"/>
              </a:buClr>
              <a:buSzPct val="75000"/>
              <a:tabLst>
                <a:tab pos="456440" algn="l"/>
                <a:tab pos="551471" algn="l"/>
                <a:tab pos="958954" algn="l"/>
                <a:tab pos="1366439" algn="l"/>
                <a:tab pos="1773922" algn="l"/>
                <a:tab pos="2181407" algn="l"/>
                <a:tab pos="2588890" algn="l"/>
                <a:tab pos="2996374" algn="l"/>
                <a:tab pos="3403857" algn="l"/>
                <a:tab pos="3811342" algn="l"/>
                <a:tab pos="4218825" algn="l"/>
                <a:tab pos="4626310" algn="l"/>
                <a:tab pos="5033792" algn="l"/>
                <a:tab pos="5441277" algn="l"/>
                <a:tab pos="5848759" algn="l"/>
                <a:tab pos="6256244" algn="l"/>
                <a:tab pos="6663727" algn="l"/>
                <a:tab pos="7071212" algn="l"/>
                <a:tab pos="7478695" algn="l"/>
                <a:tab pos="7886180" algn="l"/>
                <a:tab pos="8293662" algn="l"/>
              </a:tabLst>
            </a:pPr>
            <a:endParaRPr lang="zh-TW" altLang="zh-TW" sz="4900"/>
          </a:p>
          <a:p>
            <a:pPr marL="455000" indent="-390205" algn="ctr">
              <a:buClr>
                <a:srgbClr val="FF9966"/>
              </a:buClr>
              <a:buSzPct val="75000"/>
              <a:buFont typeface="StarSymbol" charset="0"/>
              <a:buChar char="➲"/>
              <a:tabLst>
                <a:tab pos="456440" algn="l"/>
                <a:tab pos="551471" algn="l"/>
                <a:tab pos="958954" algn="l"/>
                <a:tab pos="1366439" algn="l"/>
                <a:tab pos="1773922" algn="l"/>
                <a:tab pos="2181407" algn="l"/>
                <a:tab pos="2588890" algn="l"/>
                <a:tab pos="2996374" algn="l"/>
                <a:tab pos="3403857" algn="l"/>
                <a:tab pos="3811342" algn="l"/>
                <a:tab pos="4218825" algn="l"/>
                <a:tab pos="4626310" algn="l"/>
                <a:tab pos="5033792" algn="l"/>
                <a:tab pos="5441277" algn="l"/>
                <a:tab pos="5848759" algn="l"/>
                <a:tab pos="6256244" algn="l"/>
                <a:tab pos="6663727" algn="l"/>
                <a:tab pos="7071212" algn="l"/>
                <a:tab pos="7478695" algn="l"/>
                <a:tab pos="7886180" algn="l"/>
                <a:tab pos="8293662" algn="l"/>
              </a:tabLst>
            </a:pPr>
            <a:r>
              <a:rPr lang="zh-TW" altLang="zh-TW" sz="4900"/>
              <a:t>重大新聞發生時</a:t>
            </a:r>
          </a:p>
          <a:p>
            <a:pPr marL="455000" indent="-390205" algn="ctr">
              <a:buClr>
                <a:srgbClr val="FF9966"/>
              </a:buClr>
              <a:buSzPct val="75000"/>
              <a:buFont typeface="StarSymbol" charset="0"/>
              <a:buChar char="➲"/>
              <a:tabLst>
                <a:tab pos="456440" algn="l"/>
                <a:tab pos="551471" algn="l"/>
                <a:tab pos="958954" algn="l"/>
                <a:tab pos="1366439" algn="l"/>
                <a:tab pos="1773922" algn="l"/>
                <a:tab pos="2181407" algn="l"/>
                <a:tab pos="2588890" algn="l"/>
                <a:tab pos="2996374" algn="l"/>
                <a:tab pos="3403857" algn="l"/>
                <a:tab pos="3811342" algn="l"/>
                <a:tab pos="4218825" algn="l"/>
                <a:tab pos="4626310" algn="l"/>
                <a:tab pos="5033792" algn="l"/>
                <a:tab pos="5441277" algn="l"/>
                <a:tab pos="5848759" algn="l"/>
                <a:tab pos="6256244" algn="l"/>
                <a:tab pos="6663727" algn="l"/>
                <a:tab pos="7071212" algn="l"/>
                <a:tab pos="7478695" algn="l"/>
                <a:tab pos="7886180" algn="l"/>
                <a:tab pos="8293662" algn="l"/>
              </a:tabLst>
            </a:pPr>
            <a:r>
              <a:rPr lang="zh-TW" altLang="zh-TW" sz="4900"/>
              <a:t>需要立即必要性即時轉播</a:t>
            </a:r>
          </a:p>
          <a:p>
            <a:pPr marL="455000" indent="-390205" algn="ctr">
              <a:buClr>
                <a:srgbClr val="FF9966"/>
              </a:buClr>
              <a:buSzPct val="75000"/>
              <a:buFont typeface="StarSymbol" charset="0"/>
              <a:buChar char="➲"/>
              <a:tabLst>
                <a:tab pos="456440" algn="l"/>
                <a:tab pos="551471" algn="l"/>
                <a:tab pos="958954" algn="l"/>
                <a:tab pos="1366439" algn="l"/>
                <a:tab pos="1773922" algn="l"/>
                <a:tab pos="2181407" algn="l"/>
                <a:tab pos="2588890" algn="l"/>
                <a:tab pos="2996374" algn="l"/>
                <a:tab pos="3403857" algn="l"/>
                <a:tab pos="3811342" algn="l"/>
                <a:tab pos="4218825" algn="l"/>
                <a:tab pos="4626310" algn="l"/>
                <a:tab pos="5033792" algn="l"/>
                <a:tab pos="5441277" algn="l"/>
                <a:tab pos="5848759" algn="l"/>
                <a:tab pos="6256244" algn="l"/>
                <a:tab pos="6663727" algn="l"/>
                <a:tab pos="7071212" algn="l"/>
                <a:tab pos="7478695" algn="l"/>
                <a:tab pos="7886180" algn="l"/>
                <a:tab pos="8293662" algn="l"/>
              </a:tabLst>
            </a:pPr>
            <a:r>
              <a:rPr lang="zh-TW" altLang="zh-TW" sz="4900"/>
              <a:t>練習運鏡</a:t>
            </a:r>
          </a:p>
          <a:p>
            <a:pPr marL="456440" indent="-390205" algn="ctr">
              <a:buClrTx/>
              <a:buSzPct val="75000"/>
              <a:tabLst>
                <a:tab pos="456440" algn="l"/>
                <a:tab pos="551471" algn="l"/>
                <a:tab pos="958954" algn="l"/>
                <a:tab pos="1366439" algn="l"/>
                <a:tab pos="1773922" algn="l"/>
                <a:tab pos="2181407" algn="l"/>
                <a:tab pos="2588890" algn="l"/>
                <a:tab pos="2996374" algn="l"/>
                <a:tab pos="3403857" algn="l"/>
                <a:tab pos="3811342" algn="l"/>
                <a:tab pos="4218825" algn="l"/>
                <a:tab pos="4626310" algn="l"/>
                <a:tab pos="5033792" algn="l"/>
                <a:tab pos="5441277" algn="l"/>
                <a:tab pos="5848759" algn="l"/>
                <a:tab pos="6256244" algn="l"/>
                <a:tab pos="6663727" algn="l"/>
                <a:tab pos="7071212" algn="l"/>
                <a:tab pos="7478695" algn="l"/>
                <a:tab pos="7886180" algn="l"/>
                <a:tab pos="8293662" algn="l"/>
              </a:tabLst>
            </a:pPr>
            <a:endParaRPr lang="en-US" altLang="zh-TW" sz="4900"/>
          </a:p>
          <a:p>
            <a:pPr marL="456440" indent="-390205" algn="ctr">
              <a:buClrTx/>
              <a:buSzPct val="75000"/>
              <a:tabLst>
                <a:tab pos="456440" algn="l"/>
                <a:tab pos="551471" algn="l"/>
                <a:tab pos="958954" algn="l"/>
                <a:tab pos="1366439" algn="l"/>
                <a:tab pos="1773922" algn="l"/>
                <a:tab pos="2181407" algn="l"/>
                <a:tab pos="2588890" algn="l"/>
                <a:tab pos="2996374" algn="l"/>
                <a:tab pos="3403857" algn="l"/>
                <a:tab pos="3811342" algn="l"/>
                <a:tab pos="4218825" algn="l"/>
                <a:tab pos="4626310" algn="l"/>
                <a:tab pos="5033792" algn="l"/>
                <a:tab pos="5441277" algn="l"/>
                <a:tab pos="5848759" algn="l"/>
                <a:tab pos="6256244" algn="l"/>
                <a:tab pos="6663727" algn="l"/>
                <a:tab pos="7071212" algn="l"/>
                <a:tab pos="7478695" algn="l"/>
                <a:tab pos="7886180" algn="l"/>
                <a:tab pos="8293662" algn="l"/>
              </a:tabLst>
            </a:pPr>
            <a:endParaRPr lang="en-US" altLang="zh-TW" sz="4900"/>
          </a:p>
        </p:txBody>
      </p:sp>
    </p:spTree>
    <p:extLst>
      <p:ext uri="{BB962C8B-B14F-4D97-AF65-F5344CB8AC3E}">
        <p14:creationId xmlns:p14="http://schemas.microsoft.com/office/powerpoint/2010/main" val="1025391423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 descr="F:\Gatsby\DCIM7\805AHGFE\IMG_78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1412776"/>
            <a:ext cx="4932040" cy="357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30" y="25710"/>
            <a:ext cx="3857625" cy="599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8018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" y="116632"/>
            <a:ext cx="7133416" cy="6492240"/>
          </a:xfrm>
        </p:spPr>
      </p:pic>
    </p:spTree>
    <p:extLst>
      <p:ext uri="{BB962C8B-B14F-4D97-AF65-F5344CB8AC3E}">
        <p14:creationId xmlns:p14="http://schemas.microsoft.com/office/powerpoint/2010/main" val="15281998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373216"/>
          </a:xfrm>
        </p:spPr>
      </p:pic>
    </p:spTree>
    <p:extLst>
      <p:ext uri="{BB962C8B-B14F-4D97-AF65-F5344CB8AC3E}">
        <p14:creationId xmlns:p14="http://schemas.microsoft.com/office/powerpoint/2010/main" val="327326752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88640"/>
            <a:ext cx="7520940" cy="3579849"/>
          </a:xfrm>
        </p:spPr>
        <p:txBody>
          <a:bodyPr/>
          <a:lstStyle/>
          <a:p>
            <a:r>
              <a:rPr lang="zh-TW" altLang="en-US" dirty="0" smtClean="0"/>
              <a:t>拿到一張實習生報到證，開始我的實習生活，在湖南衛視的快樂購購物台，我們</a:t>
            </a:r>
            <a:endParaRPr lang="en-US" altLang="zh-TW" dirty="0" smtClean="0"/>
          </a:p>
          <a:p>
            <a:r>
              <a:rPr lang="zh-TW" altLang="en-US" dirty="0"/>
              <a:t>見識到一個商品是怎麼樣快速被</a:t>
            </a:r>
            <a:r>
              <a:rPr lang="zh-TW" altLang="en-US" dirty="0" smtClean="0"/>
              <a:t>賣出，在快節奏的節目流程下，所有工作人員的配</a:t>
            </a:r>
            <a:endParaRPr lang="en-US" altLang="zh-TW" dirty="0" smtClean="0"/>
          </a:p>
          <a:p>
            <a:r>
              <a:rPr lang="zh-TW" altLang="en-US" dirty="0" smtClean="0"/>
              <a:t>合度很高，以及每樣商品的布景更換非常快速，並且快樂購購物台的商業利潤很高，</a:t>
            </a:r>
            <a:endParaRPr lang="en-US" altLang="zh-TW" dirty="0" smtClean="0"/>
          </a:p>
          <a:p>
            <a:r>
              <a:rPr lang="zh-TW" altLang="en-US" dirty="0"/>
              <a:t>是我以前從未想過</a:t>
            </a:r>
            <a:r>
              <a:rPr lang="zh-TW" altLang="en-US" dirty="0" smtClean="0"/>
              <a:t>的。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6146" name="Picture 2" descr="F:\Gatsby\DCIM7\805AHGFE\IMG_787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796135" y="3510136"/>
            <a:ext cx="3347864" cy="334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26530"/>
            <a:ext cx="5796135" cy="513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6914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143546"/>
            <a:ext cx="7520940" cy="3699749"/>
          </a:xfrm>
        </p:spPr>
        <p:txBody>
          <a:bodyPr>
            <a:normAutofit/>
          </a:bodyPr>
          <a:lstStyle/>
          <a:p>
            <a:r>
              <a:rPr lang="zh-TW" altLang="en-US" sz="2400" dirty="0" smtClean="0"/>
              <a:t>湖南衛視貼心為我們每個人分配個別的實習導師</a:t>
            </a:r>
            <a:endParaRPr lang="en-US" altLang="zh-TW" sz="2400" dirty="0" smtClean="0"/>
          </a:p>
        </p:txBody>
      </p:sp>
      <p:pic>
        <p:nvPicPr>
          <p:cNvPr id="4098" name="Picture 2" descr="F:\Gatsby\DCIM7\805AHGFE\IMG_774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514842" y="4220133"/>
            <a:ext cx="3014705" cy="226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Gatsby\DCIM7\805AHGFE\IMG_775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0497" y="4052112"/>
            <a:ext cx="3741184" cy="280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Gatsby\DCIM7\805AHGFE\IMG_776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81128"/>
            <a:ext cx="2915816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63583"/>
            <a:ext cx="3851920" cy="546597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5145" y="1392025"/>
            <a:ext cx="5368856" cy="550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407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26458"/>
            <a:ext cx="8208912" cy="6426877"/>
          </a:xfrm>
        </p:spPr>
      </p:pic>
    </p:spTree>
    <p:extLst>
      <p:ext uri="{BB962C8B-B14F-4D97-AF65-F5344CB8AC3E}">
        <p14:creationId xmlns:p14="http://schemas.microsoft.com/office/powerpoint/2010/main" val="252668591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364110" cy="3579812"/>
          </a:xfr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996952"/>
            <a:ext cx="8964488" cy="383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2491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197" y="0"/>
            <a:ext cx="6364110" cy="3579812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39" y="3579812"/>
            <a:ext cx="7795163" cy="36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6736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20" y="0"/>
            <a:ext cx="5544616" cy="3579812"/>
          </a:xfr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" y="3134122"/>
            <a:ext cx="9144000" cy="37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44415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2000" dirty="0"/>
              <a:t>我們所有實習生被帶到湖南衛視的各個部分去參觀，</a:t>
            </a:r>
            <a:br>
              <a:rPr lang="zh-TW" altLang="en-US" sz="2000" dirty="0"/>
            </a:br>
            <a:r>
              <a:rPr lang="zh-TW" altLang="en-US" sz="2000" dirty="0"/>
              <a:t>了解各個部門的運作方式，親眼見證一個這麼大的電視台是如何運作的。</a:t>
            </a:r>
            <a:br>
              <a:rPr lang="zh-TW" altLang="en-US" sz="2000" dirty="0"/>
            </a:br>
            <a:endParaRPr lang="zh-TW" altLang="en-US" sz="2000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6" y="1556792"/>
            <a:ext cx="4122486" cy="5301208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7374" y="1556792"/>
            <a:ext cx="4825914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623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1921" y="0"/>
            <a:ext cx="5813280" cy="6793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22880" y="4180759"/>
            <a:ext cx="1082880" cy="1082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437739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510"/>
            <a:ext cx="4932040" cy="3579812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697" y="3675293"/>
            <a:ext cx="5825165" cy="319127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3753" y="789384"/>
            <a:ext cx="4211958" cy="609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95018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361" y="65175"/>
            <a:ext cx="7520940" cy="3579849"/>
          </a:xfrm>
        </p:spPr>
        <p:txBody>
          <a:bodyPr>
            <a:normAutofit/>
          </a:bodyPr>
          <a:lstStyle/>
          <a:p>
            <a:r>
              <a:rPr lang="zh-TW" altLang="en-US" sz="1800" b="0" dirty="0" smtClean="0"/>
              <a:t>我們參加了湖南衛視最火紅也最長壽的電視節目</a:t>
            </a:r>
            <a:r>
              <a:rPr lang="en-US" altLang="zh-TW" sz="1800" b="0" dirty="0" smtClean="0"/>
              <a:t>:</a:t>
            </a:r>
            <a:r>
              <a:rPr lang="zh-TW" altLang="en-US" sz="1800" b="0" dirty="0" smtClean="0"/>
              <a:t>快樂大本營  的錄製，</a:t>
            </a:r>
            <a:endParaRPr lang="en-US" altLang="zh-TW" sz="1800" b="0" dirty="0" smtClean="0"/>
          </a:p>
          <a:p>
            <a:r>
              <a:rPr lang="zh-TW" altLang="en-US" sz="1800" b="0" dirty="0"/>
              <a:t>湖南衛視的攝影棚很</a:t>
            </a:r>
            <a:r>
              <a:rPr lang="zh-TW" altLang="en-US" sz="1800" b="0" dirty="0" smtClean="0"/>
              <a:t>大，佈景也很華麗，節目的錄製很快速就完成了，</a:t>
            </a:r>
            <a:endParaRPr lang="en-US" altLang="zh-TW" sz="1800" b="0" dirty="0" smtClean="0"/>
          </a:p>
          <a:p>
            <a:r>
              <a:rPr lang="zh-TW" altLang="en-US" sz="1800" b="0" dirty="0" smtClean="0"/>
              <a:t>大概是因為該節目的主持人都非常熟練的關係，而工作人員的態度很嚴謹，</a:t>
            </a:r>
            <a:endParaRPr lang="en-US" altLang="zh-TW" sz="1800" b="0" dirty="0" smtClean="0"/>
          </a:p>
          <a:p>
            <a:r>
              <a:rPr lang="zh-TW" altLang="en-US" sz="1800" b="0" dirty="0" smtClean="0"/>
              <a:t>也許這就是快樂大本營在中國會這麼火紅的原因。</a:t>
            </a:r>
            <a:endParaRPr lang="zh-TW" altLang="en-US" sz="1800" b="0" dirty="0"/>
          </a:p>
        </p:txBody>
      </p:sp>
      <p:pic>
        <p:nvPicPr>
          <p:cNvPr id="7170" name="Picture 2" descr="F:\Gatsby\DCIM7\805AHGFE\IMG_806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0085" y="1196752"/>
            <a:ext cx="3803915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Gatsby\DCIM7\805AHGFE\IMG_807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3" y="2852936"/>
            <a:ext cx="3024336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:\Gatsby\DCIM7\805AHGFE\IMG_807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645956" y="3152215"/>
            <a:ext cx="4365105" cy="304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50627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890" y="-18640"/>
            <a:ext cx="6364110" cy="4095711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95" y="3717032"/>
            <a:ext cx="7008842" cy="317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6076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030" y="0"/>
            <a:ext cx="9144000" cy="5085184"/>
          </a:xfrm>
        </p:spPr>
      </p:pic>
    </p:spTree>
    <p:extLst>
      <p:ext uri="{BB962C8B-B14F-4D97-AF65-F5344CB8AC3E}">
        <p14:creationId xmlns:p14="http://schemas.microsoft.com/office/powerpoint/2010/main" val="169491817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71298343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7504" y="101348"/>
            <a:ext cx="7520940" cy="3579849"/>
          </a:xfrm>
        </p:spPr>
        <p:txBody>
          <a:bodyPr/>
          <a:lstStyle/>
          <a:p>
            <a:r>
              <a:rPr lang="zh-TW" altLang="en-US" sz="2000" dirty="0"/>
              <a:t>除了實習工作以外，我也認識了很多長沙的朋友，他們</a:t>
            </a:r>
            <a:r>
              <a:rPr lang="zh-TW" altLang="en-US" sz="2000" dirty="0" smtClean="0"/>
              <a:t>是很溫暖的，在實習期間，給予</a:t>
            </a:r>
            <a:r>
              <a:rPr lang="zh-TW" altLang="en-US" sz="2000" dirty="0"/>
              <a:t>臺灣</a:t>
            </a:r>
            <a:r>
              <a:rPr lang="zh-TW" altLang="en-US" sz="2000" dirty="0" smtClean="0"/>
              <a:t>人許多幫助，讓人感到很窩心。</a:t>
            </a:r>
            <a:endParaRPr lang="en-US" altLang="zh-TW" sz="2000" dirty="0" smtClean="0"/>
          </a:p>
          <a:p>
            <a:endParaRPr lang="en-US" altLang="zh-TW" dirty="0"/>
          </a:p>
        </p:txBody>
      </p:sp>
      <p:pic>
        <p:nvPicPr>
          <p:cNvPr id="8194" name="Picture 2" descr="F:\Gatsby\DCIM7\805AHGFE\IMG_830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8741" y="4014192"/>
            <a:ext cx="3791744" cy="284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Gatsby\DCIM7\805AHGFE\IMG_853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5963" y="4436275"/>
            <a:ext cx="3248241" cy="243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:\Gatsby\DCIM7\805AHGFE\IMG_846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17032"/>
            <a:ext cx="2355725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2106"/>
            <a:ext cx="9140485" cy="549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2142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1800" dirty="0" smtClean="0"/>
              <a:t/>
            </a:r>
            <a:br>
              <a:rPr lang="en-US" altLang="zh-TW" sz="1800" dirty="0" smtClean="0"/>
            </a:br>
            <a:r>
              <a:rPr lang="en-US" altLang="zh-TW" sz="1800" dirty="0"/>
              <a:t/>
            </a:r>
            <a:br>
              <a:rPr lang="en-US" altLang="zh-TW" sz="1800" dirty="0"/>
            </a:br>
            <a:r>
              <a:rPr lang="en-US" altLang="zh-TW" sz="1800" dirty="0" smtClean="0"/>
              <a:t/>
            </a:r>
            <a:br>
              <a:rPr lang="en-US" altLang="zh-TW" sz="1800" dirty="0" smtClean="0"/>
            </a:br>
            <a:r>
              <a:rPr lang="en-US" altLang="zh-TW" sz="1800" dirty="0" smtClean="0"/>
              <a:t/>
            </a:r>
            <a:br>
              <a:rPr lang="en-US" altLang="zh-TW" sz="1800" dirty="0" smtClean="0"/>
            </a:br>
            <a:r>
              <a:rPr lang="zh-TW" altLang="en-US" sz="1800" dirty="0" smtClean="0"/>
              <a:t>我</a:t>
            </a:r>
            <a:r>
              <a:rPr lang="zh-TW" altLang="en-US" sz="1800" dirty="0"/>
              <a:t>在湖南衛視所感受到的，不僅僅是擁有大量資金可以做多少事情，我感受到的</a:t>
            </a:r>
            <a:r>
              <a:rPr lang="zh-TW" altLang="en-US" sz="1800" dirty="0" smtClean="0"/>
              <a:t>，還有</a:t>
            </a:r>
            <a:r>
              <a:rPr lang="zh-TW" altLang="en-US" sz="1800" dirty="0"/>
              <a:t>他們對年輕人的重視，在中國的電視台，因為資金充足的關係，他們不停</a:t>
            </a:r>
            <a:r>
              <a:rPr lang="zh-TW" altLang="en-US" sz="1800" dirty="0" smtClean="0"/>
              <a:t>地創新</a:t>
            </a:r>
            <a:r>
              <a:rPr lang="zh-TW" altLang="en-US" sz="1800" dirty="0"/>
              <a:t>，將網路和傳統媒體的結合做得很好，也因為如此，所以他們對於年輕人</a:t>
            </a:r>
            <a:r>
              <a:rPr lang="zh-TW" altLang="en-US" sz="1800" dirty="0" smtClean="0"/>
              <a:t>的能力</a:t>
            </a:r>
            <a:r>
              <a:rPr lang="zh-TW" altLang="en-US" sz="1800" dirty="0"/>
              <a:t>相當重視，在這裡，我看的到前瞻性以及未來電視媒體的走向，更能從</a:t>
            </a:r>
            <a:r>
              <a:rPr lang="zh-TW" altLang="en-US" sz="1800" dirty="0" smtClean="0"/>
              <a:t>另一個角度</a:t>
            </a:r>
            <a:r>
              <a:rPr lang="zh-TW" altLang="en-US" sz="1800" dirty="0"/>
              <a:t>來看待臺灣的電視產業，我想</a:t>
            </a:r>
            <a:r>
              <a:rPr lang="zh-TW" altLang="en-US" sz="1800" dirty="0" smtClean="0"/>
              <a:t>我未來會</a:t>
            </a:r>
            <a:r>
              <a:rPr lang="zh-TW" altLang="en-US" sz="1800" dirty="0"/>
              <a:t>想要去湖南衛視好好學習技巧及專業，再</a:t>
            </a:r>
            <a:r>
              <a:rPr lang="zh-TW" altLang="en-US" sz="1800" dirty="0" smtClean="0"/>
              <a:t>回來</a:t>
            </a:r>
            <a:r>
              <a:rPr lang="zh-TW" altLang="en-US" sz="1800" dirty="0"/>
              <a:t>臺灣工作，為臺灣盡一份心力。</a:t>
            </a:r>
            <a:br>
              <a:rPr lang="zh-TW" altLang="en-US" sz="1800" dirty="0"/>
            </a:br>
            <a:endParaRPr lang="zh-TW" altLang="en-US" sz="1800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9403" y="3278188"/>
            <a:ext cx="6054597" cy="3579812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81" y="1988840"/>
            <a:ext cx="3819939" cy="369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3428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20151216_6599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32" y="0"/>
            <a:ext cx="6643734" cy="3579812"/>
          </a:xfrm>
        </p:spPr>
      </p:pic>
      <p:pic>
        <p:nvPicPr>
          <p:cNvPr id="6" name="圖片 5" descr="20151216_17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71876"/>
            <a:ext cx="9144000" cy="3286124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375794" y="500042"/>
            <a:ext cx="800219" cy="264320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 smtClean="0">
                <a:latin typeface="+mj-ea"/>
                <a:ea typeface="+mj-ea"/>
              </a:rPr>
              <a:t>大家愛說笑</a:t>
            </a:r>
            <a:endParaRPr lang="zh-TW" altLang="en-US" sz="40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538627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5400" b="1" dirty="0" smtClean="0"/>
              <a:t>天天向上</a:t>
            </a:r>
            <a:endParaRPr lang="zh-TW" altLang="en-US" sz="5400" b="1" dirty="0"/>
          </a:p>
        </p:txBody>
      </p:sp>
      <p:pic>
        <p:nvPicPr>
          <p:cNvPr id="4" name="內容版面配置區 3" descr="20151216_494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00138"/>
            <a:ext cx="9143999" cy="5757862"/>
          </a:xfrm>
        </p:spPr>
      </p:pic>
    </p:spTree>
    <p:extLst>
      <p:ext uri="{BB962C8B-B14F-4D97-AF65-F5344CB8AC3E}">
        <p14:creationId xmlns:p14="http://schemas.microsoft.com/office/powerpoint/2010/main" val="71961976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b="1" dirty="0" smtClean="0"/>
              <a:t>偶像來了</a:t>
            </a:r>
            <a:endParaRPr lang="zh-TW" altLang="en-US" sz="4800" b="1" dirty="0"/>
          </a:p>
        </p:txBody>
      </p:sp>
      <p:pic>
        <p:nvPicPr>
          <p:cNvPr id="4" name="內容版面配置區 3" descr="20151216_5606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72" y="1314428"/>
            <a:ext cx="8072494" cy="5543572"/>
          </a:xfrm>
        </p:spPr>
      </p:pic>
    </p:spTree>
    <p:extLst>
      <p:ext uri="{BB962C8B-B14F-4D97-AF65-F5344CB8AC3E}">
        <p14:creationId xmlns:p14="http://schemas.microsoft.com/office/powerpoint/2010/main" val="3816396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720" y="195861"/>
            <a:ext cx="8033760" cy="6401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7318248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20151216_807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60474293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20151216_88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196841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20151216_8076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057" y="1100138"/>
            <a:ext cx="6364110" cy="3579812"/>
          </a:xfrm>
        </p:spPr>
      </p:pic>
      <p:pic>
        <p:nvPicPr>
          <p:cNvPr id="5" name="圖片 4" descr="20151216_90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5904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20151216_6542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5919" y="0"/>
            <a:ext cx="7358082" cy="6858000"/>
          </a:xfrm>
        </p:spPr>
      </p:pic>
      <p:sp>
        <p:nvSpPr>
          <p:cNvPr id="5" name="文字方塊 4"/>
          <p:cNvSpPr txBox="1"/>
          <p:nvPr/>
        </p:nvSpPr>
        <p:spPr>
          <a:xfrm>
            <a:off x="413068" y="1071546"/>
            <a:ext cx="1015663" cy="30003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5400" b="1" dirty="0" smtClean="0">
                <a:latin typeface="微軟正黑體" pitchFamily="34" charset="-120"/>
                <a:ea typeface="微軟正黑體" pitchFamily="34" charset="-120"/>
              </a:rPr>
              <a:t>拍戲現場</a:t>
            </a:r>
            <a:endParaRPr lang="zh-TW" altLang="en-US" sz="54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55182765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湖南行_7416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429264"/>
          </a:xfrm>
        </p:spPr>
      </p:pic>
      <p:sp>
        <p:nvSpPr>
          <p:cNvPr id="5" name="文字方塊 4"/>
          <p:cNvSpPr txBox="1"/>
          <p:nvPr/>
        </p:nvSpPr>
        <p:spPr>
          <a:xfrm>
            <a:off x="2500298" y="5500702"/>
            <a:ext cx="43577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600" dirty="0" smtClean="0">
                <a:latin typeface="Elegant" pitchFamily="2" charset="2"/>
              </a:rPr>
              <a:t>The end</a:t>
            </a:r>
            <a:endParaRPr lang="zh-TW" altLang="en-US" sz="6600" dirty="0">
              <a:latin typeface="Elegant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89228409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標題 1"/>
          <p:cNvSpPr>
            <a:spLocks noGrp="1"/>
          </p:cNvSpPr>
          <p:nvPr>
            <p:ph type="ctrTitle"/>
          </p:nvPr>
        </p:nvSpPr>
        <p:spPr>
          <a:xfrm>
            <a:off x="685800" y="3038475"/>
            <a:ext cx="7772400" cy="1470025"/>
          </a:xfrm>
        </p:spPr>
        <p:txBody>
          <a:bodyPr/>
          <a:lstStyle/>
          <a:p>
            <a:r>
              <a:rPr kumimoji="0" lang="zh-TW" altLang="en-US" dirty="0" smtClean="0"/>
              <a:t>暑期實習營</a:t>
            </a:r>
          </a:p>
        </p:txBody>
      </p:sp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107504" y="1484784"/>
            <a:ext cx="8784976" cy="1600200"/>
          </a:xfrm>
        </p:spPr>
        <p:txBody>
          <a:bodyPr>
            <a:normAutofit/>
          </a:bodyPr>
          <a:lstStyle/>
          <a:p>
            <a:r>
              <a:rPr lang="zh-TW" altLang="en-US" sz="4400" dirty="0" smtClean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</a:rPr>
              <a:t>實習單位：新視紀整合行銷傳播</a:t>
            </a:r>
            <a:endParaRPr lang="zh-TW" altLang="en-US" sz="4400" dirty="0">
              <a:solidFill>
                <a:schemeClr val="bg1">
                  <a:lumMod val="9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31872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886126" y="1772816"/>
            <a:ext cx="48013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實習經驗分享─</a:t>
            </a:r>
            <a:endParaRPr lang="en-US" altLang="zh-TW" sz="40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新視紀整合行銷傳播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905548" y="3816042"/>
            <a:ext cx="13628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>
                <a:latin typeface="新細明體" pitchFamily="18" charset="-120"/>
                <a:ea typeface="新細明體" pitchFamily="18" charset="-120"/>
              </a:rPr>
              <a:t>1011783</a:t>
            </a:r>
          </a:p>
          <a:p>
            <a:r>
              <a:rPr lang="zh-TW" altLang="en-US" sz="2800" dirty="0">
                <a:latin typeface="新細明體" pitchFamily="18" charset="-120"/>
                <a:ea typeface="新細明體" pitchFamily="18" charset="-120"/>
              </a:rPr>
              <a:t>侯宜庭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208" y="4293096"/>
            <a:ext cx="2485466" cy="236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74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圓角矩形 10"/>
          <p:cNvSpPr/>
          <p:nvPr/>
        </p:nvSpPr>
        <p:spPr>
          <a:xfrm>
            <a:off x="6876256" y="795679"/>
            <a:ext cx="1656184" cy="129614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矩形 8"/>
          <p:cNvSpPr/>
          <p:nvPr/>
        </p:nvSpPr>
        <p:spPr>
          <a:xfrm>
            <a:off x="3203848" y="760734"/>
            <a:ext cx="2646948" cy="5692602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467544" y="760734"/>
            <a:ext cx="1656184" cy="129614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703126" y="824045"/>
            <a:ext cx="129614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行銷中心</a:t>
            </a:r>
          </a:p>
        </p:txBody>
      </p:sp>
      <p:sp>
        <p:nvSpPr>
          <p:cNvPr id="6" name="矩形 5"/>
          <p:cNvSpPr/>
          <p:nvPr/>
        </p:nvSpPr>
        <p:spPr>
          <a:xfrm>
            <a:off x="6919518" y="900975"/>
            <a:ext cx="156966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影像製作中心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311860" y="1662721"/>
            <a:ext cx="243092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整體規劃</a:t>
            </a:r>
          </a:p>
          <a:p>
            <a:pPr>
              <a:lnSpc>
                <a:spcPct val="150000"/>
              </a:lnSpc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各式活動舉辦</a:t>
            </a:r>
          </a:p>
          <a:p>
            <a:pPr>
              <a:lnSpc>
                <a:spcPct val="150000"/>
              </a:lnSpc>
            </a:pPr>
            <a:r>
              <a:rPr lang="zh-TW" altLang="en-US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整體活動策劃</a:t>
            </a:r>
          </a:p>
          <a:p>
            <a:pPr>
              <a:lnSpc>
                <a:spcPct val="150000"/>
              </a:lnSpc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硬體設備規劃</a:t>
            </a:r>
          </a:p>
          <a:p>
            <a:pPr>
              <a:lnSpc>
                <a:spcPct val="150000"/>
              </a:lnSpc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新聞稿等稿件撰寫</a:t>
            </a:r>
          </a:p>
          <a:p>
            <a:pPr>
              <a:lnSpc>
                <a:spcPct val="150000"/>
              </a:lnSpc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媒體公關邀約採訪</a:t>
            </a:r>
          </a:p>
          <a:p>
            <a:pPr>
              <a:lnSpc>
                <a:spcPct val="150000"/>
              </a:lnSpc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媒體發稿與採訪安排</a:t>
            </a:r>
          </a:p>
          <a:p>
            <a:pPr>
              <a:lnSpc>
                <a:spcPct val="150000"/>
              </a:lnSpc>
            </a:pPr>
            <a:r>
              <a:rPr lang="zh-TW" altLang="en-US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活動現場執行</a:t>
            </a:r>
          </a:p>
          <a:p>
            <a:pPr>
              <a:lnSpc>
                <a:spcPct val="150000"/>
              </a:lnSpc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媒體露出匯集</a:t>
            </a:r>
          </a:p>
          <a:p>
            <a:pPr>
              <a:lnSpc>
                <a:spcPct val="150000"/>
              </a:lnSpc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活動效益評估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973324" y="970224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公關中心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1706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9552" y="764704"/>
            <a:ext cx="29546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第五屆金音創作獎頒獎典禮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焦點儀式發想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9552" y="3526130"/>
            <a:ext cx="427713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104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年全國環保志工環境知識競賽計畫書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39552" y="211877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第十四屆正副總統反賄選宣導案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記者會規劃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378087" y="2788189"/>
            <a:ext cx="364715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交通部公路總局十大精彩路線頒獎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798584" y="3552997"/>
            <a:ext cx="219964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104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年環保戲劇競賽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659397" y="4372587"/>
            <a:ext cx="1338828" cy="4569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潮客記者會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748107" y="5229200"/>
            <a:ext cx="427713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104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年原創流行音樂大獎決賽、頒獎典禮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195736" y="6030162"/>
            <a:ext cx="682950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2015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年公路公共運輸服務路線規劃競賽─第二階段綜合評審暨頒獎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6588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4" y="1902544"/>
            <a:ext cx="4680520" cy="461074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95536" y="548680"/>
            <a:ext cx="4572000" cy="9591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第十四屆正副總統反賄選宣導案</a:t>
            </a:r>
          </a:p>
          <a:p>
            <a:pPr>
              <a:lnSpc>
                <a:spcPct val="150000"/>
              </a:lnSpc>
            </a:pP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記者會規劃</a:t>
            </a:r>
            <a:endParaRPr lang="zh-TW" altLang="en-US" sz="20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8479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9280" y="171380"/>
            <a:ext cx="5142240" cy="662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4663876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692696"/>
            <a:ext cx="4104456" cy="249289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980728"/>
            <a:ext cx="4176464" cy="531951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3356992"/>
            <a:ext cx="3384376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6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751358"/>
            <a:ext cx="8064896" cy="591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09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268760"/>
            <a:ext cx="828092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77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標題 1"/>
          <p:cNvSpPr>
            <a:spLocks noGrp="1"/>
          </p:cNvSpPr>
          <p:nvPr>
            <p:ph type="ctrTitle"/>
          </p:nvPr>
        </p:nvSpPr>
        <p:spPr>
          <a:xfrm>
            <a:off x="685800" y="3038475"/>
            <a:ext cx="7772400" cy="1470025"/>
          </a:xfrm>
        </p:spPr>
        <p:txBody>
          <a:bodyPr/>
          <a:lstStyle/>
          <a:p>
            <a:r>
              <a:rPr kumimoji="0" lang="zh-TW" altLang="en-US" dirty="0" smtClean="0"/>
              <a:t>暑期實習營</a:t>
            </a:r>
          </a:p>
        </p:txBody>
      </p:sp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107504" y="1484784"/>
            <a:ext cx="8784976" cy="1600200"/>
          </a:xfrm>
        </p:spPr>
        <p:txBody>
          <a:bodyPr>
            <a:normAutofit/>
          </a:bodyPr>
          <a:lstStyle/>
          <a:p>
            <a:r>
              <a:rPr lang="zh-TW" altLang="en-US" sz="4400" dirty="0" smtClean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</a:rPr>
              <a:t>實習單位：漢聲廣播公司</a:t>
            </a:r>
            <a:endParaRPr lang="zh-TW" altLang="en-US" sz="4400" dirty="0">
              <a:solidFill>
                <a:schemeClr val="bg1">
                  <a:lumMod val="9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63134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113913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zh-TW" altLang="en-US" b="1" dirty="0" smtClean="0">
                <a:solidFill>
                  <a:srgbClr val="FF0000"/>
                </a:solidFill>
              </a:rPr>
              <a:t>節目組</a:t>
            </a:r>
            <a:r>
              <a:rPr lang="en-US" altLang="zh-TW" b="1" dirty="0" smtClean="0">
                <a:solidFill>
                  <a:srgbClr val="FF0000"/>
                </a:solidFill>
              </a:rPr>
              <a:t>:</a:t>
            </a:r>
          </a:p>
          <a:p>
            <a:pPr marL="0" indent="0">
              <a:buNone/>
            </a:pPr>
            <a:r>
              <a:rPr lang="zh-TW" altLang="en-US" dirty="0" smtClean="0"/>
              <a:t>節目企劃、節目錄製、機器系統教學</a:t>
            </a:r>
            <a:endParaRPr lang="en-US" altLang="zh-TW" dirty="0"/>
          </a:p>
          <a:p>
            <a:pPr marL="514350" indent="-514350">
              <a:buAutoNum type="arabicPeriod"/>
            </a:pPr>
            <a:r>
              <a:rPr lang="zh-TW" altLang="en-US" b="1" dirty="0">
                <a:solidFill>
                  <a:srgbClr val="FF0000"/>
                </a:solidFill>
              </a:rPr>
              <a:t>製作</a:t>
            </a:r>
            <a:r>
              <a:rPr lang="zh-TW" altLang="en-US" b="1" dirty="0" smtClean="0">
                <a:solidFill>
                  <a:srgbClr val="FF0000"/>
                </a:solidFill>
              </a:rPr>
              <a:t>組</a:t>
            </a:r>
            <a:r>
              <a:rPr lang="en-US" altLang="zh-TW" b="1" dirty="0" smtClean="0">
                <a:solidFill>
                  <a:srgbClr val="FF0000"/>
                </a:solidFill>
              </a:rPr>
              <a:t>:</a:t>
            </a:r>
          </a:p>
          <a:p>
            <a:pPr marL="0" indent="0">
              <a:buNone/>
            </a:pPr>
            <a:r>
              <a:rPr lang="zh-TW" altLang="en-US" dirty="0" smtClean="0"/>
              <a:t>剪輯教學與技巧</a:t>
            </a:r>
            <a:endParaRPr lang="en-US" altLang="zh-TW" dirty="0"/>
          </a:p>
          <a:p>
            <a:pPr marL="514350" indent="-514350">
              <a:buAutoNum type="arabicPeriod"/>
            </a:pPr>
            <a:r>
              <a:rPr lang="zh-TW" altLang="en-US" b="1" dirty="0">
                <a:solidFill>
                  <a:srgbClr val="FF0000"/>
                </a:solidFill>
              </a:rPr>
              <a:t>採訪</a:t>
            </a:r>
            <a:r>
              <a:rPr lang="zh-TW" altLang="en-US" b="1" dirty="0" smtClean="0">
                <a:solidFill>
                  <a:srgbClr val="FF0000"/>
                </a:solidFill>
              </a:rPr>
              <a:t>組</a:t>
            </a:r>
            <a:r>
              <a:rPr lang="en-US" altLang="zh-TW" b="1" dirty="0" smtClean="0">
                <a:solidFill>
                  <a:srgbClr val="FF0000"/>
                </a:solidFill>
              </a:rPr>
              <a:t>:</a:t>
            </a:r>
          </a:p>
          <a:p>
            <a:pPr marL="0" indent="0">
              <a:buNone/>
            </a:pPr>
            <a:r>
              <a:rPr lang="zh-TW" altLang="en-US" dirty="0" smtClean="0"/>
              <a:t>採訪新聞、寫新聞稿、播報技巧、口語正音</a:t>
            </a:r>
            <a:endParaRPr lang="en-US" altLang="zh-TW" dirty="0"/>
          </a:p>
          <a:p>
            <a:pPr marL="514350" indent="-514350">
              <a:buAutoNum type="arabicPeriod"/>
            </a:pPr>
            <a:r>
              <a:rPr lang="zh-TW" altLang="en-US" b="1" dirty="0">
                <a:solidFill>
                  <a:srgbClr val="FF0000"/>
                </a:solidFill>
              </a:rPr>
              <a:t>資料</a:t>
            </a:r>
            <a:r>
              <a:rPr lang="zh-TW" altLang="en-US" b="1" dirty="0" smtClean="0">
                <a:solidFill>
                  <a:srgbClr val="FF0000"/>
                </a:solidFill>
              </a:rPr>
              <a:t>組</a:t>
            </a:r>
            <a:r>
              <a:rPr lang="en-US" altLang="zh-TW" b="1" dirty="0" smtClean="0">
                <a:solidFill>
                  <a:srgbClr val="FF0000"/>
                </a:solidFill>
              </a:rPr>
              <a:t>:</a:t>
            </a:r>
          </a:p>
          <a:p>
            <a:pPr marL="0" indent="0">
              <a:buNone/>
            </a:pPr>
            <a:r>
              <a:rPr lang="zh-TW" altLang="en-US" dirty="0" smtClean="0"/>
              <a:t>黑膠整理、黑膠建檔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364199686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1772816"/>
            <a:ext cx="2438400" cy="24384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3923928" y="2571333"/>
            <a:ext cx="374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 smtClean="0"/>
              <a:t>謝謝大家</a:t>
            </a:r>
            <a:endParaRPr lang="zh-TW" alt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867010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AutoShape 1"/>
          <p:cNvSpPr>
            <a:spLocks noChangeArrowheads="1"/>
          </p:cNvSpPr>
          <p:nvPr/>
        </p:nvSpPr>
        <p:spPr bwMode="auto">
          <a:xfrm>
            <a:off x="4898880" y="5943505"/>
            <a:ext cx="4245120" cy="783442"/>
          </a:xfrm>
          <a:prstGeom prst="flowChartTerminator">
            <a:avLst/>
          </a:prstGeom>
          <a:solidFill>
            <a:srgbClr val="99FF33"/>
          </a:solidFill>
          <a:ln w="9360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1" tIns="72815" rIns="81631" bIns="40816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zh-TW" sz="3600"/>
              <a:t>F.</a:t>
            </a:r>
            <a:r>
              <a:rPr lang="zh-TW" altLang="zh-TW" sz="3600"/>
              <a:t>過音</a:t>
            </a:r>
          </a:p>
        </p:txBody>
      </p:sp>
      <p:sp>
        <p:nvSpPr>
          <p:cNvPr id="10242" name="AutoShape 2"/>
          <p:cNvSpPr>
            <a:spLocks noChangeArrowheads="1"/>
          </p:cNvSpPr>
          <p:nvPr/>
        </p:nvSpPr>
        <p:spPr bwMode="auto">
          <a:xfrm>
            <a:off x="260640" y="5551783"/>
            <a:ext cx="4245120" cy="783442"/>
          </a:xfrm>
          <a:prstGeom prst="flowChartTerminator">
            <a:avLst/>
          </a:prstGeom>
          <a:solidFill>
            <a:srgbClr val="99FF33"/>
          </a:solidFill>
          <a:ln w="9360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1" tIns="66285" rIns="81631" bIns="40816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zh-TW" sz="3600"/>
              <a:t>C. </a:t>
            </a:r>
            <a:r>
              <a:rPr lang="zh-TW" altLang="zh-TW" sz="3600"/>
              <a:t>到現場採訪</a:t>
            </a:r>
          </a:p>
        </p:txBody>
      </p:sp>
      <p:sp>
        <p:nvSpPr>
          <p:cNvPr id="10243" name="AutoShape 3"/>
          <p:cNvSpPr>
            <a:spLocks noChangeArrowheads="1"/>
          </p:cNvSpPr>
          <p:nvPr/>
        </p:nvSpPr>
        <p:spPr bwMode="auto">
          <a:xfrm>
            <a:off x="4832640" y="4572481"/>
            <a:ext cx="4245120" cy="783442"/>
          </a:xfrm>
          <a:prstGeom prst="flowChartTerminator">
            <a:avLst/>
          </a:prstGeom>
          <a:solidFill>
            <a:srgbClr val="99FF33"/>
          </a:solidFill>
          <a:ln w="9360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1" tIns="69549" rIns="81631" bIns="40816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zh-TW" sz="3300"/>
              <a:t>E.</a:t>
            </a:r>
            <a:r>
              <a:rPr lang="zh-TW" altLang="zh-TW" sz="3300"/>
              <a:t>寫</a:t>
            </a:r>
            <a:r>
              <a:rPr lang="en-US" altLang="zh-TW" sz="3300"/>
              <a:t>SOT</a:t>
            </a:r>
            <a:r>
              <a:rPr lang="zh-TW" altLang="zh-TW" sz="3300"/>
              <a:t>稿</a:t>
            </a:r>
          </a:p>
        </p:txBody>
      </p:sp>
      <p:sp>
        <p:nvSpPr>
          <p:cNvPr id="10244" name="AutoShape 4"/>
          <p:cNvSpPr>
            <a:spLocks noChangeArrowheads="1"/>
          </p:cNvSpPr>
          <p:nvPr/>
        </p:nvSpPr>
        <p:spPr bwMode="auto">
          <a:xfrm>
            <a:off x="195840" y="4180760"/>
            <a:ext cx="4245120" cy="783442"/>
          </a:xfrm>
          <a:prstGeom prst="flowChartTerminator">
            <a:avLst/>
          </a:prstGeom>
          <a:solidFill>
            <a:srgbClr val="99FF33"/>
          </a:solidFill>
          <a:ln w="9360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1" tIns="66285" rIns="81631" bIns="40816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zh-TW" sz="2900"/>
              <a:t>B.</a:t>
            </a:r>
            <a:r>
              <a:rPr lang="zh-TW" altLang="zh-TW" sz="2900"/>
              <a:t>查詢新聞相關訊息  </a:t>
            </a:r>
          </a:p>
        </p:txBody>
      </p:sp>
      <p:sp>
        <p:nvSpPr>
          <p:cNvPr id="10245" name="AutoShape 5"/>
          <p:cNvSpPr>
            <a:spLocks noChangeArrowheads="1"/>
          </p:cNvSpPr>
          <p:nvPr/>
        </p:nvSpPr>
        <p:spPr bwMode="auto">
          <a:xfrm>
            <a:off x="4832640" y="3266263"/>
            <a:ext cx="4245120" cy="783442"/>
          </a:xfrm>
          <a:prstGeom prst="flowChartTerminator">
            <a:avLst/>
          </a:prstGeom>
          <a:solidFill>
            <a:srgbClr val="99FF33"/>
          </a:solidFill>
          <a:ln w="9360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1" tIns="66285" rIns="81631" bIns="40816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zh-TW" sz="3300"/>
              <a:t>D.</a:t>
            </a:r>
            <a:r>
              <a:rPr lang="zh-TW" altLang="zh-TW" sz="3300"/>
              <a:t>聽取採訪內容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456482" y="129614"/>
            <a:ext cx="8228160" cy="143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9265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zh-TW" sz="2200" b="1" i="1">
                <a:solidFill>
                  <a:srgbClr val="E6E6E6"/>
                </a:solidFill>
              </a:rPr>
              <a:t/>
            </a:r>
            <a:br>
              <a:rPr lang="en-US" altLang="zh-TW" sz="2200" b="1" i="1">
                <a:solidFill>
                  <a:srgbClr val="E6E6E6"/>
                </a:solidFill>
              </a:rPr>
            </a:br>
            <a:r>
              <a:rPr lang="en-US" altLang="zh-TW" sz="2200" b="1" i="1">
                <a:solidFill>
                  <a:srgbClr val="E6E6E6"/>
                </a:solidFill>
              </a:rPr>
              <a:t/>
            </a:r>
            <a:br>
              <a:rPr lang="en-US" altLang="zh-TW" sz="2200" b="1" i="1">
                <a:solidFill>
                  <a:srgbClr val="E6E6E6"/>
                </a:solidFill>
              </a:rPr>
            </a:br>
            <a:r>
              <a:rPr lang="en-US" altLang="zh-TW" sz="2200" b="1" i="1">
                <a:solidFill>
                  <a:srgbClr val="E6E6E6"/>
                </a:solidFill>
              </a:rPr>
              <a:t/>
            </a:r>
            <a:br>
              <a:rPr lang="en-US" altLang="zh-TW" sz="2200" b="1" i="1">
                <a:solidFill>
                  <a:srgbClr val="E6E6E6"/>
                </a:solidFill>
              </a:rPr>
            </a:br>
            <a:endParaRPr lang="en-US" altLang="zh-TW" sz="2200" b="1" i="1">
              <a:solidFill>
                <a:srgbClr val="E6E6E6"/>
              </a:solidFill>
            </a:endParaRPr>
          </a:p>
        </p:txBody>
      </p:sp>
      <p:sp>
        <p:nvSpPr>
          <p:cNvPr id="10247" name="AutoShape 7"/>
          <p:cNvSpPr>
            <a:spLocks noChangeArrowheads="1"/>
          </p:cNvSpPr>
          <p:nvPr/>
        </p:nvSpPr>
        <p:spPr bwMode="auto">
          <a:xfrm>
            <a:off x="1568160" y="195860"/>
            <a:ext cx="5747040" cy="979303"/>
          </a:xfrm>
          <a:prstGeom prst="flowChartTerminator">
            <a:avLst/>
          </a:prstGeom>
          <a:solidFill>
            <a:srgbClr val="CFE7F5"/>
          </a:solidFill>
          <a:ln w="9360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1" tIns="76080" rIns="81631" bIns="40816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zh-TW" altLang="zh-TW" sz="4000" b="1"/>
              <a:t>實習職位</a:t>
            </a:r>
            <a:r>
              <a:rPr lang="en-US" altLang="zh-TW" sz="4000" b="1"/>
              <a:t>:</a:t>
            </a:r>
            <a:r>
              <a:rPr lang="zh-TW" altLang="zh-TW" sz="4000" b="1"/>
              <a:t>實習記者 </a:t>
            </a:r>
          </a:p>
        </p:txBody>
      </p:sp>
      <p:sp>
        <p:nvSpPr>
          <p:cNvPr id="10248" name="AutoShape 8"/>
          <p:cNvSpPr>
            <a:spLocks noChangeArrowheads="1"/>
          </p:cNvSpPr>
          <p:nvPr/>
        </p:nvSpPr>
        <p:spPr bwMode="auto">
          <a:xfrm>
            <a:off x="1697760" y="1502078"/>
            <a:ext cx="5747040" cy="1110356"/>
          </a:xfrm>
          <a:prstGeom prst="flowChartTerminator">
            <a:avLst/>
          </a:prstGeom>
          <a:solidFill>
            <a:srgbClr val="FFFF66"/>
          </a:solidFill>
          <a:ln w="9360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1" tIns="79345" rIns="81631" bIns="40816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zh-TW" altLang="zh-TW" sz="4400" b="1"/>
              <a:t>實習工作內容</a:t>
            </a:r>
          </a:p>
        </p:txBody>
      </p:sp>
      <p:sp>
        <p:nvSpPr>
          <p:cNvPr id="10249" name="AutoShape 9"/>
          <p:cNvSpPr>
            <a:spLocks noChangeArrowheads="1"/>
          </p:cNvSpPr>
          <p:nvPr/>
        </p:nvSpPr>
        <p:spPr bwMode="auto">
          <a:xfrm>
            <a:off x="260640" y="2743489"/>
            <a:ext cx="4245120" cy="783442"/>
          </a:xfrm>
          <a:prstGeom prst="flowChartTerminator">
            <a:avLst/>
          </a:prstGeom>
          <a:solidFill>
            <a:srgbClr val="99FF33"/>
          </a:solidFill>
          <a:ln w="9360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1" tIns="66285" rIns="81631" bIns="40816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zh-TW" sz="2900"/>
              <a:t>A.</a:t>
            </a:r>
            <a:r>
              <a:rPr lang="zh-TW" altLang="zh-TW" sz="2900"/>
              <a:t>接受新聞分線 、蒐集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587520" y="-288030"/>
            <a:ext cx="7709760" cy="7363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zh-TW" sz="4000"/>
          </a:p>
          <a:p>
            <a:pPr algn="ctr" defTabSz="407484" fontAlgn="base" hangingPunct="0">
              <a:lnSpc>
                <a:spcPct val="107000"/>
              </a:lnSpc>
              <a:spcBef>
                <a:spcPts val="533"/>
              </a:spcBef>
              <a:spcAft>
                <a:spcPts val="533"/>
              </a:spcAft>
              <a:buSzPct val="100000"/>
            </a:pPr>
            <a:endParaRPr lang="en-US" altLang="zh-TW" sz="4000"/>
          </a:p>
          <a:p>
            <a:pPr algn="ctr" defTabSz="407484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zh-TW" sz="4400"/>
          </a:p>
          <a:p>
            <a:pPr algn="ctr" defTabSz="407484" fontAlgn="base" hangingPunct="0">
              <a:lnSpc>
                <a:spcPct val="93000"/>
              </a:lnSpc>
              <a:spcBef>
                <a:spcPts val="1055"/>
              </a:spcBef>
              <a:spcAft>
                <a:spcPts val="1055"/>
              </a:spcAft>
              <a:buSzPct val="100000"/>
            </a:pPr>
            <a:endParaRPr lang="en-US" altLang="zh-TW" sz="2900"/>
          </a:p>
          <a:p>
            <a:pPr algn="ctr" defTabSz="407484" fontAlgn="base" hangingPunct="0">
              <a:lnSpc>
                <a:spcPct val="93000"/>
              </a:lnSpc>
              <a:spcBef>
                <a:spcPts val="1055"/>
              </a:spcBef>
              <a:spcAft>
                <a:spcPts val="1055"/>
              </a:spcAft>
              <a:buSzPct val="100000"/>
            </a:pPr>
            <a:endParaRPr lang="en-US" altLang="zh-TW" sz="2900"/>
          </a:p>
          <a:p>
            <a:pPr algn="ctr" defTabSz="407484" fontAlgn="base" hangingPunct="0">
              <a:lnSpc>
                <a:spcPct val="93000"/>
              </a:lnSpc>
              <a:spcBef>
                <a:spcPts val="1055"/>
              </a:spcBef>
              <a:spcAft>
                <a:spcPts val="1055"/>
              </a:spcAft>
              <a:buSzPct val="100000"/>
            </a:pPr>
            <a:r>
              <a:rPr lang="en-US" altLang="zh-TW" sz="2900"/>
              <a:t>          </a:t>
            </a:r>
          </a:p>
          <a:p>
            <a:pPr algn="ctr" defTabSz="407484" fontAlgn="base" hangingPunct="0">
              <a:lnSpc>
                <a:spcPct val="93000"/>
              </a:lnSpc>
              <a:spcBef>
                <a:spcPts val="1055"/>
              </a:spcBef>
              <a:spcAft>
                <a:spcPts val="1055"/>
              </a:spcAft>
              <a:buSzPct val="100000"/>
            </a:pPr>
            <a:endParaRPr lang="en-US" altLang="zh-TW" sz="2900"/>
          </a:p>
          <a:p>
            <a:pPr algn="ctr" defTabSz="407484" fontAlgn="base" hangingPunct="0">
              <a:lnSpc>
                <a:spcPct val="93000"/>
              </a:lnSpc>
              <a:spcBef>
                <a:spcPts val="1055"/>
              </a:spcBef>
              <a:spcAft>
                <a:spcPts val="1055"/>
              </a:spcAft>
              <a:buSzPct val="100000"/>
            </a:pPr>
            <a:r>
              <a:rPr lang="en-US" altLang="zh-TW" sz="2900"/>
              <a:t> </a:t>
            </a:r>
          </a:p>
          <a:p>
            <a:pPr algn="ctr" defTabSz="407484" fontAlgn="base" hangingPunct="0">
              <a:lnSpc>
                <a:spcPct val="93000"/>
              </a:lnSpc>
              <a:spcBef>
                <a:spcPts val="1055"/>
              </a:spcBef>
              <a:spcAft>
                <a:spcPts val="1055"/>
              </a:spcAft>
              <a:buSzPct val="100000"/>
            </a:pPr>
            <a:endParaRPr lang="en-US" altLang="zh-TW" sz="2900"/>
          </a:p>
          <a:p>
            <a:pPr algn="ctr" defTabSz="407484" fontAlgn="base" hangingPunct="0">
              <a:lnSpc>
                <a:spcPct val="93000"/>
              </a:lnSpc>
              <a:spcBef>
                <a:spcPts val="1055"/>
              </a:spcBef>
              <a:spcAft>
                <a:spcPts val="1055"/>
              </a:spcAft>
              <a:buSzPct val="100000"/>
            </a:pPr>
            <a:endParaRPr lang="en-US" altLang="zh-TW" sz="2900"/>
          </a:p>
          <a:p>
            <a:pPr algn="ctr" defTabSz="407484" fontAlgn="base" hangingPunct="0">
              <a:lnSpc>
                <a:spcPct val="93000"/>
              </a:lnSpc>
              <a:spcBef>
                <a:spcPts val="1055"/>
              </a:spcBef>
              <a:spcAft>
                <a:spcPts val="1055"/>
              </a:spcAft>
              <a:buSzPct val="100000"/>
            </a:pPr>
            <a:r>
              <a:rPr lang="en-US" altLang="zh-TW" sz="2900"/>
              <a:t> </a:t>
            </a:r>
          </a:p>
        </p:txBody>
      </p:sp>
      <p:sp>
        <p:nvSpPr>
          <p:cNvPr id="10251" name="AutoShape 11"/>
          <p:cNvSpPr>
            <a:spLocks noChangeArrowheads="1"/>
          </p:cNvSpPr>
          <p:nvPr/>
        </p:nvSpPr>
        <p:spPr bwMode="auto">
          <a:xfrm>
            <a:off x="10188000" y="7380775"/>
            <a:ext cx="4245120" cy="783442"/>
          </a:xfrm>
          <a:prstGeom prst="flowChartTerminator">
            <a:avLst/>
          </a:prstGeom>
          <a:solidFill>
            <a:srgbClr val="CFE7F5"/>
          </a:solidFill>
          <a:ln w="9360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TW" altLang="en-US" smtClean="0">
              <a:solidFill>
                <a:srgbClr val="FFFFFF"/>
              </a:solidFill>
            </a:endParaRPr>
          </a:p>
        </p:txBody>
      </p:sp>
      <p:sp>
        <p:nvSpPr>
          <p:cNvPr id="10252" name="AutoShape 12"/>
          <p:cNvSpPr>
            <a:spLocks noChangeArrowheads="1"/>
          </p:cNvSpPr>
          <p:nvPr/>
        </p:nvSpPr>
        <p:spPr bwMode="auto">
          <a:xfrm>
            <a:off x="2089441" y="3591739"/>
            <a:ext cx="456480" cy="522775"/>
          </a:xfrm>
          <a:prstGeom prst="downArrow">
            <a:avLst>
              <a:gd name="adj1" fmla="val 50000"/>
              <a:gd name="adj2" fmla="val 28628"/>
            </a:avLst>
          </a:prstGeom>
          <a:solidFill>
            <a:srgbClr val="FF3333"/>
          </a:solidFill>
          <a:ln w="9360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TW" altLang="en-US" smtClean="0">
              <a:solidFill>
                <a:srgbClr val="FFFFFF"/>
              </a:solidFill>
            </a:endParaRPr>
          </a:p>
        </p:txBody>
      </p:sp>
      <p:sp>
        <p:nvSpPr>
          <p:cNvPr id="10253" name="AutoShape 13"/>
          <p:cNvSpPr>
            <a:spLocks noChangeArrowheads="1"/>
          </p:cNvSpPr>
          <p:nvPr/>
        </p:nvSpPr>
        <p:spPr bwMode="auto">
          <a:xfrm>
            <a:off x="2155681" y="5029010"/>
            <a:ext cx="456480" cy="522775"/>
          </a:xfrm>
          <a:prstGeom prst="downArrow">
            <a:avLst>
              <a:gd name="adj1" fmla="val 50000"/>
              <a:gd name="adj2" fmla="val 28628"/>
            </a:avLst>
          </a:prstGeom>
          <a:solidFill>
            <a:srgbClr val="FF3333"/>
          </a:solidFill>
          <a:ln w="9360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TW" altLang="en-US" smtClean="0">
              <a:solidFill>
                <a:srgbClr val="FFFFFF"/>
              </a:solidFill>
            </a:endParaRPr>
          </a:p>
        </p:txBody>
      </p:sp>
      <p:sp>
        <p:nvSpPr>
          <p:cNvPr id="10254" name="AutoShape 14"/>
          <p:cNvSpPr>
            <a:spLocks noChangeArrowheads="1"/>
          </p:cNvSpPr>
          <p:nvPr/>
        </p:nvSpPr>
        <p:spPr bwMode="auto">
          <a:xfrm>
            <a:off x="6726241" y="2678683"/>
            <a:ext cx="456480" cy="522775"/>
          </a:xfrm>
          <a:prstGeom prst="downArrow">
            <a:avLst>
              <a:gd name="adj1" fmla="val 50000"/>
              <a:gd name="adj2" fmla="val 28628"/>
            </a:avLst>
          </a:prstGeom>
          <a:solidFill>
            <a:srgbClr val="FF3333"/>
          </a:solidFill>
          <a:ln w="9360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TW" altLang="en-US" smtClean="0">
              <a:solidFill>
                <a:srgbClr val="FFFFFF"/>
              </a:solidFill>
            </a:endParaRPr>
          </a:p>
        </p:txBody>
      </p:sp>
      <p:sp>
        <p:nvSpPr>
          <p:cNvPr id="10255" name="AutoShape 15"/>
          <p:cNvSpPr>
            <a:spLocks noChangeArrowheads="1"/>
          </p:cNvSpPr>
          <p:nvPr/>
        </p:nvSpPr>
        <p:spPr bwMode="auto">
          <a:xfrm>
            <a:off x="6726241" y="4049707"/>
            <a:ext cx="456480" cy="522775"/>
          </a:xfrm>
          <a:prstGeom prst="downArrow">
            <a:avLst>
              <a:gd name="adj1" fmla="val 50000"/>
              <a:gd name="adj2" fmla="val 28628"/>
            </a:avLst>
          </a:prstGeom>
          <a:solidFill>
            <a:srgbClr val="FF3333"/>
          </a:solidFill>
          <a:ln w="9360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TW" altLang="en-US" smtClean="0">
              <a:solidFill>
                <a:srgbClr val="FFFFFF"/>
              </a:solidFill>
            </a:endParaRPr>
          </a:p>
        </p:txBody>
      </p:sp>
      <p:sp>
        <p:nvSpPr>
          <p:cNvPr id="10256" name="AutoShape 16"/>
          <p:cNvSpPr>
            <a:spLocks noChangeArrowheads="1"/>
          </p:cNvSpPr>
          <p:nvPr/>
        </p:nvSpPr>
        <p:spPr bwMode="auto">
          <a:xfrm>
            <a:off x="6792481" y="5420731"/>
            <a:ext cx="456480" cy="522775"/>
          </a:xfrm>
          <a:prstGeom prst="downArrow">
            <a:avLst>
              <a:gd name="adj1" fmla="val 50000"/>
              <a:gd name="adj2" fmla="val 28628"/>
            </a:avLst>
          </a:prstGeom>
          <a:solidFill>
            <a:srgbClr val="FF3333"/>
          </a:solidFill>
          <a:ln w="9360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TW" altLang="en-US" smtClean="0">
              <a:solidFill>
                <a:srgbClr val="FFFFFF"/>
              </a:solidFill>
            </a:endParaRPr>
          </a:p>
        </p:txBody>
      </p:sp>
      <p:sp>
        <p:nvSpPr>
          <p:cNvPr id="10257" name="AutoShape 17"/>
          <p:cNvSpPr>
            <a:spLocks noChangeArrowheads="1"/>
          </p:cNvSpPr>
          <p:nvPr/>
        </p:nvSpPr>
        <p:spPr bwMode="auto">
          <a:xfrm>
            <a:off x="2155681" y="6335226"/>
            <a:ext cx="456480" cy="522774"/>
          </a:xfrm>
          <a:prstGeom prst="downArrow">
            <a:avLst>
              <a:gd name="adj1" fmla="val 50000"/>
              <a:gd name="adj2" fmla="val 28628"/>
            </a:avLst>
          </a:prstGeom>
          <a:solidFill>
            <a:srgbClr val="FF3333"/>
          </a:solidFill>
          <a:ln w="9360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TW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650311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0480" y="587583"/>
            <a:ext cx="4703040" cy="600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7282090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540000">
            <a:off x="2246400" y="217463"/>
            <a:ext cx="4914720" cy="6554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4390655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3183111"/>
            <a:ext cx="7772400" cy="1470025"/>
          </a:xfrm>
        </p:spPr>
        <p:txBody>
          <a:bodyPr/>
          <a:lstStyle/>
          <a:p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TVBS 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戲劇中心市場組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Picture 4" descr="http://upload.wikimedia.org/wikipedia/commons/6/6c/TVBS-G_09_I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5877272"/>
            <a:ext cx="1413537" cy="82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347865" y="4603775"/>
            <a:ext cx="2664296" cy="76944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zh-TW" altLang="en-US" sz="4400" b="1" dirty="0">
                <a:latin typeface="微軟正黑體" pitchFamily="34" charset="-120"/>
                <a:ea typeface="微軟正黑體" pitchFamily="34" charset="-120"/>
              </a:rPr>
              <a:t>實習報告</a:t>
            </a:r>
          </a:p>
        </p:txBody>
      </p:sp>
      <p:pic>
        <p:nvPicPr>
          <p:cNvPr id="6" name="圖片 5" descr="10406495_1101795099835067_7840137653834704937_n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0"/>
            <a:ext cx="3140968" cy="3140968"/>
          </a:xfrm>
          <a:prstGeom prst="rect">
            <a:avLst/>
          </a:prstGeom>
        </p:spPr>
      </p:pic>
      <p:pic>
        <p:nvPicPr>
          <p:cNvPr id="7" name="圖片 6" descr="11928750_1692738760945056_4730753215385581009_n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7" y="0"/>
            <a:ext cx="3140968" cy="3140968"/>
          </a:xfrm>
          <a:prstGeom prst="rect">
            <a:avLst/>
          </a:prstGeom>
        </p:spPr>
      </p:pic>
      <p:pic>
        <p:nvPicPr>
          <p:cNvPr id="8" name="圖片 7" descr="10372788_441892669279363_6190429207235545089_n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0"/>
            <a:ext cx="3140968" cy="3140968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6372200" y="5949280"/>
            <a:ext cx="2736304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　實習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生：黃意婷</a:t>
            </a: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0480" y="158417"/>
            <a:ext cx="4703040" cy="6568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4103824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7760" y="195861"/>
            <a:ext cx="5142240" cy="6531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4126171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1520" y="401804"/>
            <a:ext cx="4440960" cy="632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641595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4642" y="0"/>
            <a:ext cx="51422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4860804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3040" y="391721"/>
            <a:ext cx="4636800" cy="6400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00" y="456530"/>
            <a:ext cx="4636800" cy="640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7059054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AutoShape 1"/>
          <p:cNvSpPr>
            <a:spLocks noChangeArrowheads="1"/>
          </p:cNvSpPr>
          <p:nvPr/>
        </p:nvSpPr>
        <p:spPr bwMode="auto">
          <a:xfrm>
            <a:off x="195840" y="299553"/>
            <a:ext cx="4114080" cy="1333580"/>
          </a:xfrm>
          <a:prstGeom prst="roundRect">
            <a:avLst>
              <a:gd name="adj" fmla="val 16667"/>
            </a:avLst>
          </a:prstGeom>
          <a:solidFill>
            <a:srgbClr val="CFE7F5"/>
          </a:solidFill>
          <a:ln w="9360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1" tIns="83917" rIns="81631" bIns="40816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zh-TW" altLang="zh-TW" sz="4900" b="1">
                <a:solidFill>
                  <a:srgbClr val="C5000B"/>
                </a:solidFill>
              </a:rPr>
              <a:t>學習到什麼</a:t>
            </a:r>
            <a:r>
              <a:rPr lang="en-US" altLang="zh-TW" sz="4900" b="1">
                <a:solidFill>
                  <a:srgbClr val="C5000B"/>
                </a:solidFill>
              </a:rPr>
              <a:t>?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5360" y="195861"/>
            <a:ext cx="3070080" cy="4310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26880" y="299552"/>
            <a:ext cx="3984480" cy="8115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1" tIns="79345" rIns="81631" bIns="40816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zh-TW" sz="4400"/>
          </a:p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zh-TW" sz="4400"/>
          </a:p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zh-TW" altLang="zh-TW" sz="4400"/>
          </a:p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zh-TW" sz="4400"/>
              <a:t>記者工作</a:t>
            </a:r>
            <a:r>
              <a:rPr lang="en-US" altLang="zh-TW" sz="4400"/>
              <a:t>SOP</a:t>
            </a:r>
          </a:p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zh-TW" altLang="zh-TW" sz="4400"/>
          </a:p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zh-TW" altLang="zh-TW" sz="4400"/>
              <a:t>新聞產製過程</a:t>
            </a:r>
          </a:p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zh-TW" sz="4400"/>
          </a:p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zh-TW" sz="4400"/>
              <a:t>SOT</a:t>
            </a:r>
            <a:r>
              <a:rPr lang="zh-TW" altLang="zh-TW" sz="4400"/>
              <a:t>稿寫法</a:t>
            </a:r>
          </a:p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zh-TW" altLang="zh-TW" sz="4400"/>
          </a:p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zh-TW" altLang="zh-TW" sz="4400"/>
              <a:t>剪帶、過音</a:t>
            </a:r>
          </a:p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zh-TW" sz="4400"/>
          </a:p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zh-TW" sz="4400"/>
          </a:p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zh-TW" sz="4400"/>
          </a:p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zh-TW" sz="4400"/>
          </a:p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zh-TW" sz="4400"/>
          </a:p>
        </p:txBody>
      </p:sp>
    </p:spTree>
    <p:extLst>
      <p:ext uri="{BB962C8B-B14F-4D97-AF65-F5344CB8AC3E}">
        <p14:creationId xmlns:p14="http://schemas.microsoft.com/office/powerpoint/2010/main" val="1557393786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9pPr>
          </a:lstStyle>
          <a:p>
            <a:pPr eaLnBrk="1" hangingPunct="1"/>
            <a:fld id="{E880B2EA-5659-46F6-9246-EB498AB724CE}" type="slidenum">
              <a:rPr kumimoji="0" lang="ja-JP" altLang="en-US" sz="1400"/>
              <a:pPr eaLnBrk="1" hangingPunct="1"/>
              <a:t>26</a:t>
            </a:fld>
            <a:endParaRPr kumimoji="0" lang="en-US" altLang="ja-JP" sz="1400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4000" dirty="0" smtClean="0"/>
              <a:t>實習單位：大漢之音廣播電台</a:t>
            </a:r>
            <a:endParaRPr lang="ja-JP" altLang="en-US" sz="4000" dirty="0" smtClean="0"/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/>
              <a:t>實習生：鄒佳怡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2240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9pPr>
          </a:lstStyle>
          <a:p>
            <a:pPr eaLnBrk="1" hangingPunct="1"/>
            <a:fld id="{08372145-EF6E-4E54-BFC0-08B806FEE32E}" type="slidenum">
              <a:rPr kumimoji="0" lang="ja-JP" altLang="en-US" sz="1400">
                <a:solidFill>
                  <a:srgbClr val="20301E"/>
                </a:solidFill>
              </a:rPr>
              <a:pPr eaLnBrk="1" hangingPunct="1"/>
              <a:t>27</a:t>
            </a:fld>
            <a:endParaRPr kumimoji="0" lang="en-US" altLang="ja-JP" sz="1400">
              <a:solidFill>
                <a:srgbClr val="20301E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en-US" smtClean="0"/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altLang="ja-JP" smtClean="0"/>
          </a:p>
        </p:txBody>
      </p:sp>
      <p:pic>
        <p:nvPicPr>
          <p:cNvPr id="4101" name="Picture 4" descr="C:\Users\Ryosuke\Desktop\IMG_0856.JPG"/>
          <p:cNvPicPr>
            <a:picLocks noChangeAspect="1" noChangeArrowheads="1"/>
          </p:cNvPicPr>
          <p:nvPr/>
        </p:nvPicPr>
        <p:blipFill>
          <a:blip r:embed="rId2" cstate="email">
            <a:lum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975" y="0"/>
            <a:ext cx="4616450" cy="692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19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5123" name="投影片編號版面配置區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9pPr>
          </a:lstStyle>
          <a:p>
            <a:pPr eaLnBrk="1" hangingPunct="1"/>
            <a:fld id="{4B028B93-24FE-4694-83A1-D2A4FD52F819}" type="slidenum">
              <a:rPr kumimoji="0" lang="ja-JP" altLang="en-US" sz="1400">
                <a:solidFill>
                  <a:srgbClr val="20301E"/>
                </a:solidFill>
              </a:rPr>
              <a:pPr eaLnBrk="1" hangingPunct="1"/>
              <a:t>28</a:t>
            </a:fld>
            <a:endParaRPr kumimoji="0" lang="en-US" altLang="ja-JP" sz="1400">
              <a:solidFill>
                <a:srgbClr val="20301E"/>
              </a:solidFill>
            </a:endParaRPr>
          </a:p>
        </p:txBody>
      </p:sp>
      <p:pic>
        <p:nvPicPr>
          <p:cNvPr id="5124" name="Picture 2" descr="C:\Users\Ryosuke\Desktop\IMG_0853.JPG"/>
          <p:cNvPicPr>
            <a:picLocks noChangeAspect="1" noChangeArrowheads="1"/>
          </p:cNvPicPr>
          <p:nvPr/>
        </p:nvPicPr>
        <p:blipFill>
          <a:blip r:embed="rId2" cstate="email">
            <a:lum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538" y="44450"/>
            <a:ext cx="4535487" cy="680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525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6147" name="投影片編號版面配置區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9pPr>
          </a:lstStyle>
          <a:p>
            <a:pPr eaLnBrk="1" hangingPunct="1"/>
            <a:fld id="{74FF918D-991D-4B54-B1D3-DEDAA7CAAF97}" type="slidenum">
              <a:rPr kumimoji="0" lang="ja-JP" altLang="en-US" sz="1400">
                <a:solidFill>
                  <a:srgbClr val="20301E"/>
                </a:solidFill>
              </a:rPr>
              <a:pPr eaLnBrk="1" hangingPunct="1"/>
              <a:t>29</a:t>
            </a:fld>
            <a:endParaRPr kumimoji="0" lang="en-US" altLang="ja-JP" sz="1400">
              <a:solidFill>
                <a:srgbClr val="20301E"/>
              </a:solidFill>
            </a:endParaRPr>
          </a:p>
        </p:txBody>
      </p:sp>
      <p:pic>
        <p:nvPicPr>
          <p:cNvPr id="6148" name="Picture 2" descr="C:\Users\Ryosuke\Desktop\IMG_0850.JPG"/>
          <p:cNvPicPr>
            <a:picLocks noChangeAspect="1" noChangeArrowheads="1"/>
          </p:cNvPicPr>
          <p:nvPr/>
        </p:nvPicPr>
        <p:blipFill>
          <a:blip r:embed="rId2" cstate="email">
            <a:lum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975" y="44450"/>
            <a:ext cx="4464050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771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7" y="260648"/>
            <a:ext cx="8229600" cy="1143000"/>
          </a:xfrm>
        </p:spPr>
        <p:txBody>
          <a:bodyPr/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實習環境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內容版面配置區 3" descr="B612-2015-08-12-13-29-21.jpg"/>
          <p:cNvPicPr>
            <a:picLocks noGrp="1" noChangeAspect="1"/>
          </p:cNvPicPr>
          <p:nvPr>
            <p:ph sz="quarter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1628800"/>
            <a:ext cx="4644008" cy="3483006"/>
          </a:xfrm>
        </p:spPr>
      </p:pic>
      <p:pic>
        <p:nvPicPr>
          <p:cNvPr id="5" name="圖片 4" descr="B612-2015-08-12-13-29-4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97" y="1628801"/>
            <a:ext cx="4170471" cy="3456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7171" name="投影片編號版面配置區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9pPr>
          </a:lstStyle>
          <a:p>
            <a:pPr eaLnBrk="1" hangingPunct="1"/>
            <a:fld id="{36A0552A-FF25-4309-8FA8-820BB7F4E0E9}" type="slidenum">
              <a:rPr kumimoji="0" lang="ja-JP" altLang="en-US" sz="1400">
                <a:solidFill>
                  <a:srgbClr val="20301E"/>
                </a:solidFill>
              </a:rPr>
              <a:pPr eaLnBrk="1" hangingPunct="1"/>
              <a:t>30</a:t>
            </a:fld>
            <a:endParaRPr kumimoji="0" lang="en-US" altLang="ja-JP" sz="1400">
              <a:solidFill>
                <a:srgbClr val="20301E"/>
              </a:solidFill>
            </a:endParaRPr>
          </a:p>
        </p:txBody>
      </p:sp>
      <p:pic>
        <p:nvPicPr>
          <p:cNvPr id="7172" name="Picture 2" descr="C:\Users\Ryosuke\Desktop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313" y="63500"/>
            <a:ext cx="4364037" cy="677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736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8195" name="投影片編號版面配置區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9pPr>
          </a:lstStyle>
          <a:p>
            <a:pPr eaLnBrk="1" hangingPunct="1"/>
            <a:fld id="{80D1BEC8-CDAE-4031-AC44-1C74214A5DDF}" type="slidenum">
              <a:rPr kumimoji="0" lang="ja-JP" altLang="en-US" sz="1400">
                <a:solidFill>
                  <a:srgbClr val="20301E"/>
                </a:solidFill>
              </a:rPr>
              <a:pPr eaLnBrk="1" hangingPunct="1"/>
              <a:t>31</a:t>
            </a:fld>
            <a:endParaRPr kumimoji="0" lang="en-US" altLang="ja-JP" sz="1400">
              <a:solidFill>
                <a:srgbClr val="20301E"/>
              </a:solidFill>
            </a:endParaRPr>
          </a:p>
        </p:txBody>
      </p:sp>
      <p:pic>
        <p:nvPicPr>
          <p:cNvPr id="8196" name="Picture 2" descr="C:\Users\Ryosuke\Desktop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050" y="765175"/>
            <a:ext cx="6192838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462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9219" name="投影片編號版面配置區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9pPr>
          </a:lstStyle>
          <a:p>
            <a:pPr eaLnBrk="1" hangingPunct="1"/>
            <a:fld id="{134092C1-CD2F-4E91-A640-D0558D12AE07}" type="slidenum">
              <a:rPr kumimoji="0" lang="ja-JP" altLang="en-US" sz="1400">
                <a:solidFill>
                  <a:srgbClr val="20301E"/>
                </a:solidFill>
              </a:rPr>
              <a:pPr eaLnBrk="1" hangingPunct="1"/>
              <a:t>32</a:t>
            </a:fld>
            <a:endParaRPr kumimoji="0" lang="en-US" altLang="ja-JP" sz="1400">
              <a:solidFill>
                <a:srgbClr val="20301E"/>
              </a:solidFill>
            </a:endParaRPr>
          </a:p>
        </p:txBody>
      </p:sp>
      <p:pic>
        <p:nvPicPr>
          <p:cNvPr id="9220" name="Picture 2" descr="C:\Users\Ryosuke\Desktop\擷取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150" y="836613"/>
            <a:ext cx="68199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768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10243" name="投影片編號版面配置區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9pPr>
          </a:lstStyle>
          <a:p>
            <a:pPr eaLnBrk="1" hangingPunct="1"/>
            <a:fld id="{226D3806-F8A6-4E30-ABA1-CCB384F441DC}" type="slidenum">
              <a:rPr kumimoji="0" lang="ja-JP" altLang="en-US" sz="1400">
                <a:solidFill>
                  <a:srgbClr val="20301E"/>
                </a:solidFill>
              </a:rPr>
              <a:pPr eaLnBrk="1" hangingPunct="1"/>
              <a:t>33</a:t>
            </a:fld>
            <a:endParaRPr kumimoji="0" lang="en-US" altLang="ja-JP" sz="1400">
              <a:solidFill>
                <a:srgbClr val="20301E"/>
              </a:solidFill>
            </a:endParaRPr>
          </a:p>
        </p:txBody>
      </p:sp>
      <p:pic>
        <p:nvPicPr>
          <p:cNvPr id="10244" name="Picture 2" descr="C:\Users\Ryosuke\Desktop\IMG_0859.JPG"/>
          <p:cNvPicPr>
            <a:picLocks noChangeAspect="1" noChangeArrowheads="1"/>
          </p:cNvPicPr>
          <p:nvPr/>
        </p:nvPicPr>
        <p:blipFill>
          <a:blip r:embed="rId2" cstate="email">
            <a:lum bright="10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00" y="1700213"/>
            <a:ext cx="6373813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440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6" charset="0"/>
                <a:ea typeface="ＭＳ Ｐゴシック" pitchFamily="50" charset="-128"/>
              </a:defRPr>
            </a:lvl9pPr>
          </a:lstStyle>
          <a:p>
            <a:pPr eaLnBrk="1" hangingPunct="1"/>
            <a:fld id="{E880B2EA-5659-46F6-9246-EB498AB724CE}" type="slidenum">
              <a:rPr kumimoji="0" lang="ja-JP" altLang="en-US" sz="1400"/>
              <a:pPr eaLnBrk="1" hangingPunct="1"/>
              <a:t>34</a:t>
            </a:fld>
            <a:endParaRPr kumimoji="0" lang="en-US" altLang="ja-JP" sz="1400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4000" dirty="0" smtClean="0"/>
              <a:t>實習單位：中國電視公司</a:t>
            </a:r>
            <a:endParaRPr lang="ja-JP" altLang="en-US" sz="4000" dirty="0" smtClean="0"/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30175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圖片 3" descr="IMG_20150707_18112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14313" y="1643063"/>
            <a:ext cx="2714625" cy="14700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實習生：        李昆霖</a:t>
            </a:r>
            <a:r>
              <a:rPr lang="en-US" altLang="zh-TW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lang="en-US" altLang="zh-TW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</a:br>
            <a:r>
              <a:rPr lang="zh-TW" altLang="en-US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中視</a:t>
            </a:r>
            <a:r>
              <a:rPr lang="en-US" altLang="zh-TW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lang="en-US" altLang="zh-TW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</a:br>
            <a:r>
              <a:rPr lang="zh-TW" altLang="en-US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節目</a:t>
            </a:r>
            <a:r>
              <a:rPr lang="zh-TW" altLang="en-US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部</a:t>
            </a:r>
            <a:r>
              <a:rPr lang="en-US" altLang="zh-TW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lang="en-US" altLang="zh-TW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</a:br>
            <a:r>
              <a:rPr lang="zh-TW" altLang="en-US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管理中心</a:t>
            </a:r>
            <a:r>
              <a:rPr lang="en-US" altLang="zh-TW" dirty="0"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lang="en-US" altLang="zh-TW" dirty="0">
                <a:latin typeface="Adobe 繁黑體 Std B" pitchFamily="34" charset="-120"/>
                <a:ea typeface="Adobe 繁黑體 Std B" pitchFamily="34" charset="-120"/>
              </a:rPr>
            </a:b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285875" y="4214813"/>
            <a:ext cx="6400800" cy="1752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8321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latin typeface="Adobe 楷体 Std R" pitchFamily="18" charset="-128"/>
                <a:ea typeface="Adobe 楷体 Std R" pitchFamily="18" charset="-128"/>
              </a:rPr>
              <a:t>目錄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dirty="0" smtClean="0">
                <a:latin typeface="+mj-lt"/>
                <a:ea typeface="Adobe 繁黑體 Std B" pitchFamily="34" charset="-120"/>
              </a:rPr>
              <a:t>P.1………………………………………………..…………</a:t>
            </a:r>
            <a:r>
              <a:rPr lang="zh-TW" altLang="en-US" dirty="0" smtClean="0">
                <a:latin typeface="+mj-lt"/>
                <a:ea typeface="Adobe 繁黑體 Std B" pitchFamily="34" charset="-120"/>
              </a:rPr>
              <a:t>封面</a:t>
            </a:r>
            <a:endParaRPr lang="en-US" altLang="zh-TW" dirty="0" smtClean="0">
              <a:latin typeface="+mj-lt"/>
              <a:ea typeface="Adobe 繁黑體 Std B" pitchFamily="34" charset="-12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dirty="0" smtClean="0">
                <a:latin typeface="+mj-lt"/>
                <a:ea typeface="Adobe 繁黑體 Std B" pitchFamily="34" charset="-120"/>
              </a:rPr>
              <a:t>P.2…………………………………………………….…….</a:t>
            </a:r>
            <a:r>
              <a:rPr lang="zh-TW" altLang="en-US" dirty="0" smtClean="0">
                <a:latin typeface="+mj-lt"/>
                <a:ea typeface="Adobe 繁黑體 Std B" pitchFamily="34" charset="-120"/>
              </a:rPr>
              <a:t>目錄</a:t>
            </a:r>
            <a:endParaRPr lang="en-US" altLang="zh-TW" dirty="0" smtClean="0">
              <a:latin typeface="+mj-lt"/>
              <a:ea typeface="Adobe 繁黑體 Std B" pitchFamily="34" charset="-12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dirty="0" smtClean="0">
                <a:latin typeface="+mj-lt"/>
                <a:ea typeface="Adobe 繁黑體 Std B" pitchFamily="34" charset="-120"/>
              </a:rPr>
              <a:t>P.3………………………………………….……</a:t>
            </a:r>
            <a:r>
              <a:rPr lang="zh-TW" altLang="en-US" dirty="0" smtClean="0">
                <a:latin typeface="+mj-lt"/>
                <a:ea typeface="Adobe 繁黑體 Std B" pitchFamily="34" charset="-120"/>
              </a:rPr>
              <a:t>節目部簡介</a:t>
            </a:r>
            <a:endParaRPr lang="en-US" altLang="zh-TW" dirty="0" smtClean="0">
              <a:latin typeface="+mj-lt"/>
              <a:ea typeface="Adobe 繁黑體 Std B" pitchFamily="34" charset="-12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dirty="0" smtClean="0">
                <a:latin typeface="+mj-lt"/>
                <a:ea typeface="Adobe 繁黑體 Std B" pitchFamily="34" charset="-120"/>
              </a:rPr>
              <a:t>P.4….. ……………………………………..………………</a:t>
            </a:r>
            <a:r>
              <a:rPr lang="zh-TW" altLang="en-US" dirty="0" smtClean="0">
                <a:latin typeface="+mj-lt"/>
                <a:ea typeface="Adobe 繁黑體 Std B" pitchFamily="34" charset="-120"/>
              </a:rPr>
              <a:t>心得</a:t>
            </a:r>
            <a:endParaRPr lang="en-US" altLang="zh-TW" dirty="0" smtClean="0">
              <a:latin typeface="+mj-lt"/>
              <a:ea typeface="Adobe 繁黑體 Std B" pitchFamily="34" charset="-12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dirty="0" smtClean="0">
                <a:latin typeface="+mj-lt"/>
                <a:ea typeface="Adobe 繁黑體 Std B" pitchFamily="34" charset="-120"/>
              </a:rPr>
              <a:t>P.5-P.10………………………………….……</a:t>
            </a:r>
            <a:r>
              <a:rPr lang="zh-TW" altLang="en-US" dirty="0" smtClean="0">
                <a:latin typeface="+mj-lt"/>
                <a:ea typeface="Adobe 繁黑體 Std B" pitchFamily="34" charset="-120"/>
              </a:rPr>
              <a:t>照片說故事</a:t>
            </a:r>
            <a:endParaRPr lang="en-US" altLang="zh-TW" dirty="0" smtClean="0">
              <a:latin typeface="+mj-lt"/>
              <a:ea typeface="Adobe 繁黑體 Std B" pitchFamily="34" charset="-12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dirty="0" smtClean="0">
                <a:latin typeface="+mj-lt"/>
                <a:ea typeface="Adobe 繁黑體 Std B" pitchFamily="34" charset="-120"/>
              </a:rPr>
              <a:t>P.11………………………………………………………….END</a:t>
            </a:r>
            <a:endParaRPr lang="zh-TW" altLang="en-US" dirty="0">
              <a:latin typeface="+mj-lt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072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IMG_20150716_145521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lum bright="6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effectLst>
            <a:outerShdw dist="50800" sx="1000" sy="1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b="1" dirty="0" smtClean="0">
                <a:solidFill>
                  <a:schemeClr val="tx2">
                    <a:lumMod val="5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節目部</a:t>
            </a:r>
            <a:endParaRPr lang="zh-TW" altLang="en-US" b="1" dirty="0">
              <a:solidFill>
                <a:schemeClr val="tx2">
                  <a:lumMod val="50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714375" y="1285875"/>
            <a:ext cx="3857625" cy="48323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latin typeface="+mn-lt"/>
                <a:ea typeface="+mn-ea"/>
              </a:rPr>
              <a:t>企劃中心：</a:t>
            </a:r>
            <a:endParaRPr kumimoji="0" lang="en-US" altLang="zh-TW" sz="2800" b="1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latin typeface="+mn-lt"/>
                <a:ea typeface="+mn-ea"/>
              </a:rPr>
              <a:t>．節目策略</a:t>
            </a:r>
            <a:endParaRPr kumimoji="0" lang="en-US" altLang="zh-TW" sz="2800" b="1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latin typeface="+mn-lt"/>
                <a:ea typeface="+mn-ea"/>
              </a:rPr>
              <a:t>．評估企劃案</a:t>
            </a:r>
            <a:endParaRPr kumimoji="0" lang="en-US" altLang="zh-TW" sz="2800" b="1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latin typeface="+mn-lt"/>
                <a:ea typeface="+mn-ea"/>
              </a:rPr>
              <a:t>．編排節目表</a:t>
            </a:r>
            <a:endParaRPr kumimoji="0" lang="en-US" altLang="zh-TW" sz="2800" b="1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b="1" dirty="0">
                <a:latin typeface="+mn-lt"/>
                <a:ea typeface="+mn-ea"/>
              </a:rPr>
              <a:t>-----------</a:t>
            </a:r>
            <a:r>
              <a:rPr kumimoji="0" lang="zh-TW" altLang="en-US" sz="2800" b="1" dirty="0">
                <a:latin typeface="+mn-lt"/>
                <a:ea typeface="+mn-ea"/>
              </a:rPr>
              <a:t>  </a:t>
            </a:r>
            <a:r>
              <a:rPr kumimoji="0" lang="en-US" altLang="zh-TW" sz="2800" b="1" dirty="0">
                <a:latin typeface="+mn-lt"/>
                <a:ea typeface="+mn-ea"/>
              </a:rPr>
              <a:t>--------------------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sz="2800" b="1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latin typeface="+mn-lt"/>
                <a:ea typeface="+mn-ea"/>
              </a:rPr>
              <a:t>→製播中心</a:t>
            </a:r>
            <a:endParaRPr kumimoji="0" lang="en-US" altLang="zh-TW" sz="2800" b="1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sz="2800" b="1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latin typeface="+mn-lt"/>
                <a:ea typeface="+mn-ea"/>
              </a:rPr>
              <a:t>→         →        →</a:t>
            </a:r>
            <a:endParaRPr kumimoji="0" lang="en-US" altLang="zh-TW" sz="2800" b="1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sz="2800" b="1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latin typeface="+mn-lt"/>
                <a:ea typeface="+mn-ea"/>
              </a:rPr>
              <a:t>→管理中心</a:t>
            </a:r>
            <a:endParaRPr kumimoji="0" lang="en-US" altLang="zh-TW" sz="2800" b="1" dirty="0">
              <a:latin typeface="+mn-lt"/>
              <a:ea typeface="+mn-ea"/>
            </a:endParaRPr>
          </a:p>
        </p:txBody>
      </p:sp>
      <p:sp>
        <p:nvSpPr>
          <p:cNvPr id="4101" name="文字方塊 6"/>
          <p:cNvSpPr txBox="1">
            <a:spLocks noChangeArrowheads="1"/>
          </p:cNvSpPr>
          <p:nvPr/>
        </p:nvSpPr>
        <p:spPr bwMode="auto">
          <a:xfrm>
            <a:off x="4500563" y="1714500"/>
            <a:ext cx="3500437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r>
              <a:rPr kumimoji="0" lang="zh-TW" altLang="en-US" sz="2800" b="1"/>
              <a:t>．監督、宣傳</a:t>
            </a:r>
            <a:endParaRPr kumimoji="0" lang="en-US" altLang="zh-TW" sz="2800" b="1"/>
          </a:p>
          <a:p>
            <a:r>
              <a:rPr kumimoji="0" lang="zh-TW" altLang="en-US" sz="2800" b="1"/>
              <a:t>．合約、著作權</a:t>
            </a:r>
            <a:endParaRPr kumimoji="0" lang="en-US" altLang="zh-TW" sz="2800" b="1"/>
          </a:p>
          <a:p>
            <a:endParaRPr kumimoji="0" lang="en-US" altLang="zh-TW" sz="2800" b="1"/>
          </a:p>
          <a:p>
            <a:r>
              <a:rPr kumimoji="0" lang="en-US" altLang="zh-TW" sz="2800" b="1"/>
              <a:t>-------------</a:t>
            </a:r>
            <a:r>
              <a:rPr kumimoji="0" lang="zh-TW" altLang="en-US" sz="2800" b="1"/>
              <a:t>     </a:t>
            </a:r>
            <a:r>
              <a:rPr kumimoji="0" lang="en-US" altLang="zh-TW" sz="2800" b="1"/>
              <a:t>------</a:t>
            </a:r>
            <a:r>
              <a:rPr kumimoji="0" lang="zh-TW" altLang="en-US" sz="2800" b="1"/>
              <a:t>→</a:t>
            </a:r>
            <a:endParaRPr kumimoji="0" lang="en-US" altLang="zh-TW" sz="2800" b="1"/>
          </a:p>
          <a:p>
            <a:endParaRPr kumimoji="0" lang="en-US" altLang="zh-TW" sz="2800" b="1"/>
          </a:p>
        </p:txBody>
      </p:sp>
      <p:pic>
        <p:nvPicPr>
          <p:cNvPr id="6" name="圖片 5" descr="IMG_20150716_14552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202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5123" name="內容版面配置區 3" descr="2010102021434840144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1001375" cy="6875463"/>
          </a:xfrm>
        </p:spPr>
      </p:pic>
    </p:spTree>
    <p:extLst>
      <p:ext uri="{BB962C8B-B14F-4D97-AF65-F5344CB8AC3E}">
        <p14:creationId xmlns:p14="http://schemas.microsoft.com/office/powerpoint/2010/main" val="84880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6147" name="內容版面配置區 3" descr="IMG_20150707_113708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429125" cy="5905500"/>
          </a:xfrm>
        </p:spPr>
      </p:pic>
      <p:pic>
        <p:nvPicPr>
          <p:cNvPr id="6148" name="圖片 4" descr="IMG_20150709_09181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125" y="571500"/>
            <a:ext cx="4714875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88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市場組工作內容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sz="quarter" idx="1"/>
          </p:nvPr>
        </p:nvGraphicFramePr>
        <p:xfrm>
          <a:off x="914400" y="1447800"/>
          <a:ext cx="77724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圖片 6" descr="11928750_1692738760945056_4730753215385581009_n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9" y="1844825"/>
            <a:ext cx="1296144" cy="1296144"/>
          </a:xfrm>
          <a:prstGeom prst="rect">
            <a:avLst/>
          </a:prstGeom>
        </p:spPr>
      </p:pic>
      <p:pic>
        <p:nvPicPr>
          <p:cNvPr id="8" name="圖片 7" descr="10406495_1101795099835067_7840137653834704937_n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1772816"/>
            <a:ext cx="1404664" cy="1404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4" name="內容版面配置區 3" descr="IMG_20150703_090034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762750" cy="5072063"/>
          </a:xfrm>
        </p:spPr>
      </p:pic>
      <p:pic>
        <p:nvPicPr>
          <p:cNvPr id="5" name="圖片 4" descr="IMG_20150703_09000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0188" y="1125538"/>
            <a:ext cx="7643812" cy="573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291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8195" name="圖片 4" descr="IMG_20150724_13014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3900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內容版面配置區 3" descr="IMG_20150703_093342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0050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417272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921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9220" name="圖片 5" descr="11891972_874546602627513_912130815070675064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71875"/>
            <a:ext cx="91440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圖片 3" descr="330764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4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25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571500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內容版面配置區 6" descr="874e0064-d8b8-46bc-8436-e6103b6df8a8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928938"/>
            <a:ext cx="9137650" cy="5135562"/>
          </a:xfrm>
        </p:spPr>
      </p:pic>
      <p:pic>
        <p:nvPicPr>
          <p:cNvPr id="8" name="圖片 7" descr="IMG_20150709_170917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563" y="-214313"/>
            <a:ext cx="6215062" cy="828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1625" y="3775075"/>
            <a:ext cx="5500688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271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11267" name="內容版面配置區 5" descr="IMG_20150715_131449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4450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標題 1"/>
          <p:cNvSpPr>
            <a:spLocks noGrp="1"/>
          </p:cNvSpPr>
          <p:nvPr>
            <p:ph type="ctrTitle"/>
          </p:nvPr>
        </p:nvSpPr>
        <p:spPr>
          <a:xfrm>
            <a:off x="1979712" y="1484784"/>
            <a:ext cx="5973762" cy="1470025"/>
          </a:xfrm>
        </p:spPr>
        <p:txBody>
          <a:bodyPr/>
          <a:lstStyle/>
          <a:p>
            <a:pPr algn="ctr"/>
            <a:r>
              <a:rPr lang="zh-TW" altLang="en-US" dirty="0" smtClean="0"/>
              <a:t>暑假實習</a:t>
            </a:r>
            <a:r>
              <a:rPr lang="en-US" altLang="zh-TW" dirty="0" smtClean="0"/>
              <a:t>-</a:t>
            </a:r>
            <a:r>
              <a:rPr lang="zh-TW" altLang="en-US" dirty="0" smtClean="0"/>
              <a:t>公共電視</a:t>
            </a:r>
          </a:p>
        </p:txBody>
      </p:sp>
      <p:sp>
        <p:nvSpPr>
          <p:cNvPr id="14338" name="副標題 2"/>
          <p:cNvSpPr>
            <a:spLocks noGrp="1"/>
          </p:cNvSpPr>
          <p:nvPr>
            <p:ph type="subTitle" idx="1"/>
          </p:nvPr>
        </p:nvSpPr>
        <p:spPr>
          <a:xfrm>
            <a:off x="1331913" y="3860800"/>
            <a:ext cx="6400800" cy="1752600"/>
          </a:xfrm>
        </p:spPr>
        <p:txBody>
          <a:bodyPr/>
          <a:lstStyle/>
          <a:p>
            <a:r>
              <a:rPr lang="zh-TW" altLang="en-US" dirty="0" smtClean="0"/>
              <a:t>實習生：田佳禾</a:t>
            </a:r>
            <a:r>
              <a:rPr lang="en-US" altLang="zh-TW" dirty="0" smtClean="0"/>
              <a:t>(</a:t>
            </a:r>
            <a:r>
              <a:rPr lang="zh-TW" altLang="en-US" dirty="0" smtClean="0"/>
              <a:t>國際部</a:t>
            </a:r>
            <a:r>
              <a:rPr lang="en-US" altLang="zh-TW" dirty="0" smtClean="0"/>
              <a:t>)</a:t>
            </a:r>
          </a:p>
          <a:p>
            <a:r>
              <a:rPr lang="zh-TW" altLang="en-US" dirty="0" smtClean="0"/>
              <a:t>                                 林子傑</a:t>
            </a:r>
            <a:r>
              <a:rPr lang="en-US" altLang="zh-TW" dirty="0"/>
              <a:t>(people</a:t>
            </a:r>
            <a:r>
              <a:rPr lang="zh-TW" altLang="en-US" dirty="0"/>
              <a:t>公民新聞</a:t>
            </a:r>
            <a:r>
              <a:rPr lang="en-US" altLang="zh-TW" dirty="0"/>
              <a:t>)</a:t>
            </a:r>
            <a:endParaRPr lang="en-US" altLang="zh-TW" dirty="0" smtClean="0"/>
          </a:p>
          <a:p>
            <a:r>
              <a:rPr lang="zh-TW" altLang="en-US" dirty="0" smtClean="0"/>
              <a:t>                                 呂宥甯</a:t>
            </a:r>
            <a:r>
              <a:rPr lang="en-US" altLang="zh-TW" dirty="0" smtClean="0"/>
              <a:t>(people</a:t>
            </a:r>
            <a:r>
              <a:rPr lang="zh-TW" altLang="en-US" dirty="0" smtClean="0"/>
              <a:t>公民新聞</a:t>
            </a:r>
            <a:r>
              <a:rPr lang="en-US" altLang="zh-TW" dirty="0" smtClean="0"/>
              <a:t>)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3607524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C:\Users\AspireV3\Downloads\IMAG008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1989138"/>
            <a:ext cx="7272337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36319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圖片 1" descr="IMAG010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916113"/>
            <a:ext cx="770572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1763713" y="692150"/>
            <a:ext cx="3024187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資料回收</a:t>
            </a:r>
          </a:p>
        </p:txBody>
      </p:sp>
    </p:spTree>
    <p:extLst>
      <p:ext uri="{BB962C8B-B14F-4D97-AF65-F5344CB8AC3E}">
        <p14:creationId xmlns:p14="http://schemas.microsoft.com/office/powerpoint/2010/main" val="5852801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圖片 1" descr="IMAG012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800" y="2041525"/>
            <a:ext cx="7740650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1763713" y="549275"/>
            <a:ext cx="2087562" cy="768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抓影片</a:t>
            </a:r>
          </a:p>
        </p:txBody>
      </p:sp>
    </p:spTree>
    <p:extLst>
      <p:ext uri="{BB962C8B-B14F-4D97-AF65-F5344CB8AC3E}">
        <p14:creationId xmlns:p14="http://schemas.microsoft.com/office/powerpoint/2010/main" val="24885193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標題 1"/>
          <p:cNvSpPr>
            <a:spLocks noGrp="1"/>
          </p:cNvSpPr>
          <p:nvPr>
            <p:ph type="title"/>
          </p:nvPr>
        </p:nvSpPr>
        <p:spPr>
          <a:xfrm>
            <a:off x="1693863" y="549275"/>
            <a:ext cx="2733675" cy="1163638"/>
          </a:xfrm>
        </p:spPr>
        <p:txBody>
          <a:bodyPr/>
          <a:lstStyle/>
          <a:p>
            <a:r>
              <a:rPr lang="zh-TW" altLang="en-US" smtClean="0"/>
              <a:t>文字作業</a:t>
            </a:r>
          </a:p>
        </p:txBody>
      </p:sp>
      <p:sp>
        <p:nvSpPr>
          <p:cNvPr id="18434" name="文字方塊 2"/>
          <p:cNvSpPr txBox="1">
            <a:spLocks noChangeArrowheads="1"/>
          </p:cNvSpPr>
          <p:nvPr/>
        </p:nvSpPr>
        <p:spPr bwMode="auto">
          <a:xfrm>
            <a:off x="827088" y="1989138"/>
            <a:ext cx="74898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kumimoji="0" lang="zh-TW" altLang="en-US">
                <a:latin typeface="あくあフォント" charset="-120"/>
                <a:ea typeface="あくあフォント" charset="-120"/>
              </a:rPr>
              <a:t>新聞稿：</a:t>
            </a:r>
            <a:endParaRPr kumimoji="0" lang="en-US" altLang="zh-TW">
              <a:latin typeface="あくあフォント" charset="-120"/>
              <a:ea typeface="あくあフォント" charset="-120"/>
            </a:endParaRPr>
          </a:p>
          <a:p>
            <a:r>
              <a:rPr kumimoji="0" lang="en-US" altLang="zh-TW">
                <a:latin typeface="あくあフォント" charset="-120"/>
                <a:ea typeface="あくあフォント" charset="-120"/>
              </a:rPr>
              <a:t>1.</a:t>
            </a:r>
            <a:r>
              <a:rPr kumimoji="0" lang="zh-TW" altLang="en-US">
                <a:latin typeface="あくあフォント" charset="-120"/>
                <a:ea typeface="あくあフォント" charset="-120"/>
              </a:rPr>
              <a:t>郭董的進擊</a:t>
            </a:r>
            <a:endParaRPr kumimoji="0" lang="en-US" altLang="zh-TW">
              <a:latin typeface="あくあフォント" charset="-120"/>
              <a:ea typeface="あくあフォント" charset="-120"/>
            </a:endParaRPr>
          </a:p>
          <a:p>
            <a:r>
              <a:rPr kumimoji="0" lang="en-US" altLang="zh-TW">
                <a:latin typeface="あくあフォント" charset="-120"/>
                <a:ea typeface="あくあフォント" charset="-120"/>
              </a:rPr>
              <a:t>2.</a:t>
            </a:r>
            <a:r>
              <a:rPr kumimoji="0" lang="zh-TW" altLang="en-US">
                <a:latin typeface="あくあフォント" charset="-120"/>
                <a:ea typeface="あくあフォント" charset="-120"/>
              </a:rPr>
              <a:t>人生的最後功課</a:t>
            </a:r>
            <a:endParaRPr kumimoji="0" lang="en-US" altLang="zh-TW">
              <a:latin typeface="あくあフォント" charset="-120"/>
              <a:ea typeface="あくあフォント" charset="-120"/>
            </a:endParaRPr>
          </a:p>
          <a:p>
            <a:r>
              <a:rPr kumimoji="0" lang="en-US" altLang="zh-TW">
                <a:latin typeface="あくあフォント" charset="-120"/>
                <a:ea typeface="あくあフォント" charset="-120"/>
              </a:rPr>
              <a:t>3.</a:t>
            </a:r>
            <a:r>
              <a:rPr kumimoji="0" lang="zh-TW" altLang="en-US">
                <a:latin typeface="あくあフォント" charset="-120"/>
                <a:ea typeface="あくあフォント" charset="-120"/>
              </a:rPr>
              <a:t>發動戰爭的男人</a:t>
            </a:r>
            <a:endParaRPr kumimoji="0" lang="en-US" altLang="zh-TW">
              <a:latin typeface="あくあフォント" charset="-120"/>
              <a:ea typeface="あくあフォント" charset="-120"/>
            </a:endParaRPr>
          </a:p>
          <a:p>
            <a:r>
              <a:rPr kumimoji="0" lang="en-US" altLang="zh-TW">
                <a:latin typeface="あくあフォント" charset="-120"/>
                <a:ea typeface="あくあフォント" charset="-120"/>
              </a:rPr>
              <a:t>4.</a:t>
            </a:r>
            <a:r>
              <a:rPr kumimoji="0" lang="zh-TW" altLang="en-US">
                <a:latin typeface="あくあフォント" charset="-120"/>
                <a:ea typeface="あくあフォント" charset="-120"/>
              </a:rPr>
              <a:t>安妮的集中營</a:t>
            </a:r>
            <a:endParaRPr kumimoji="0" lang="en-US" altLang="zh-TW">
              <a:latin typeface="あくあフォント" charset="-120"/>
              <a:ea typeface="あくあフォント" charset="-120"/>
            </a:endParaRPr>
          </a:p>
          <a:p>
            <a:r>
              <a:rPr kumimoji="0" lang="en-US" altLang="zh-TW">
                <a:latin typeface="あくあフォント" charset="-120"/>
                <a:ea typeface="あくあフォント" charset="-120"/>
              </a:rPr>
              <a:t>5.</a:t>
            </a:r>
            <a:r>
              <a:rPr kumimoji="0" lang="zh-TW" altLang="en-US">
                <a:latin typeface="あくあフォント" charset="-120"/>
                <a:ea typeface="あくあフォント" charset="-120"/>
              </a:rPr>
              <a:t>商機 殺機 無人機</a:t>
            </a:r>
            <a:endParaRPr kumimoji="0" lang="en-US" altLang="zh-TW">
              <a:latin typeface="あくあフォント" charset="-120"/>
              <a:ea typeface="あくあフォント" charset="-120"/>
            </a:endParaRPr>
          </a:p>
          <a:p>
            <a:endParaRPr kumimoji="0" lang="en-US" altLang="zh-TW">
              <a:latin typeface="あくあフォント" charset="-120"/>
              <a:ea typeface="あくあフォント" charset="-120"/>
            </a:endParaRPr>
          </a:p>
          <a:p>
            <a:r>
              <a:rPr kumimoji="0" lang="zh-TW" altLang="en-US">
                <a:latin typeface="あくあフォント" charset="-120"/>
                <a:ea typeface="あくあフォント" charset="-120"/>
              </a:rPr>
              <a:t>翻譯：</a:t>
            </a:r>
            <a:endParaRPr kumimoji="0" lang="en-US" altLang="zh-TW">
              <a:latin typeface="あくあフォント" charset="-120"/>
              <a:ea typeface="あくあフォント" charset="-120"/>
            </a:endParaRPr>
          </a:p>
          <a:p>
            <a:r>
              <a:rPr kumimoji="0" lang="en-US" altLang="zh-TW">
                <a:latin typeface="あくあフォント" charset="-120"/>
                <a:ea typeface="あくあフォント" charset="-120"/>
              </a:rPr>
              <a:t>1.Caring for Mom and Dad</a:t>
            </a:r>
          </a:p>
          <a:p>
            <a:r>
              <a:rPr kumimoji="0" lang="en-US" altLang="zh-TW">
                <a:latin typeface="あくあフォント" charset="-120"/>
                <a:ea typeface="あくあフォント" charset="-120"/>
              </a:rPr>
              <a:t>2.The Sticky Truth About Sugar</a:t>
            </a:r>
          </a:p>
          <a:p>
            <a:endParaRPr kumimoji="0" lang="en-US" altLang="zh-TW">
              <a:latin typeface="あくあフォント" charset="-120"/>
              <a:ea typeface="あくあフォント" charset="-120"/>
            </a:endParaRPr>
          </a:p>
          <a:p>
            <a:r>
              <a:rPr kumimoji="0" lang="zh-TW" altLang="en-US">
                <a:latin typeface="あくあフォント" charset="-120"/>
                <a:ea typeface="あくあフォント" charset="-120"/>
              </a:rPr>
              <a:t>字幕矯正</a:t>
            </a:r>
          </a:p>
        </p:txBody>
      </p:sp>
    </p:spTree>
    <p:extLst>
      <p:ext uri="{BB962C8B-B14F-4D97-AF65-F5344CB8AC3E}">
        <p14:creationId xmlns:p14="http://schemas.microsoft.com/office/powerpoint/2010/main" val="2818928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結案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dirty="0" smtClean="0"/>
              <a:t>1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.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每集商品截圖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順帶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結案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PPT</a:t>
            </a:r>
          </a:p>
          <a:p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4.Time Code</a:t>
            </a:r>
          </a:p>
          <a:p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5.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新媒體露出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6.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剪報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圖片 3" descr="ht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01456" y="476673"/>
            <a:ext cx="1906648" cy="1008112"/>
          </a:xfrm>
          <a:prstGeom prst="rect">
            <a:avLst/>
          </a:prstGeom>
        </p:spPr>
      </p:pic>
      <p:pic>
        <p:nvPicPr>
          <p:cNvPr id="5" name="圖片 4" descr="ori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1123" y="1628801"/>
            <a:ext cx="1301497" cy="798251"/>
          </a:xfrm>
          <a:prstGeom prst="rect">
            <a:avLst/>
          </a:prstGeom>
        </p:spPr>
      </p:pic>
      <p:pic>
        <p:nvPicPr>
          <p:cNvPr id="6" name="圖片 5" descr="vd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3" y="5301208"/>
            <a:ext cx="2367957" cy="1080120"/>
          </a:xfrm>
          <a:prstGeom prst="rect">
            <a:avLst/>
          </a:prstGeom>
        </p:spPr>
      </p:pic>
      <p:pic>
        <p:nvPicPr>
          <p:cNvPr id="7" name="圖片 6" descr="岱宇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0231" y="3284984"/>
            <a:ext cx="1791416" cy="720080"/>
          </a:xfrm>
          <a:prstGeom prst="rect">
            <a:avLst/>
          </a:prstGeom>
        </p:spPr>
      </p:pic>
      <p:pic>
        <p:nvPicPr>
          <p:cNvPr id="8" name="圖片 7" descr="果俐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44209" y="620689"/>
            <a:ext cx="2154803" cy="936104"/>
          </a:xfrm>
          <a:prstGeom prst="rect">
            <a:avLst/>
          </a:prstGeom>
        </p:spPr>
      </p:pic>
      <p:pic>
        <p:nvPicPr>
          <p:cNvPr id="9" name="圖片 8" descr="音樂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52320" y="5013176"/>
            <a:ext cx="1196214" cy="915852"/>
          </a:xfrm>
          <a:prstGeom prst="rect">
            <a:avLst/>
          </a:prstGeom>
        </p:spPr>
      </p:pic>
      <p:pic>
        <p:nvPicPr>
          <p:cNvPr id="10" name="圖片 9" descr="船井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51921" y="4149080"/>
            <a:ext cx="2798921" cy="864096"/>
          </a:xfrm>
          <a:prstGeom prst="rect">
            <a:avLst/>
          </a:prstGeom>
        </p:spPr>
      </p:pic>
      <p:pic>
        <p:nvPicPr>
          <p:cNvPr id="11" name="圖片 10" descr="華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948264" y="2327868"/>
            <a:ext cx="1856712" cy="669085"/>
          </a:xfrm>
          <a:prstGeom prst="rect">
            <a:avLst/>
          </a:prstGeom>
        </p:spPr>
      </p:pic>
      <p:pic>
        <p:nvPicPr>
          <p:cNvPr id="12" name="圖片 11" descr="愛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03848" y="2555744"/>
            <a:ext cx="3528392" cy="634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圖片 1" descr="IMAG022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916113"/>
            <a:ext cx="7834313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入棚</a:t>
            </a:r>
            <a:r>
              <a:rPr lang="en-US" altLang="zh-TW" smtClean="0"/>
              <a:t>-</a:t>
            </a:r>
            <a:r>
              <a:rPr lang="zh-TW" altLang="en-US" smtClean="0"/>
              <a:t>周一下午</a:t>
            </a:r>
          </a:p>
        </p:txBody>
      </p:sp>
    </p:spTree>
    <p:extLst>
      <p:ext uri="{BB962C8B-B14F-4D97-AF65-F5344CB8AC3E}">
        <p14:creationId xmlns:p14="http://schemas.microsoft.com/office/powerpoint/2010/main" val="1295577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圖片 1" descr="IMAG009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871663"/>
            <a:ext cx="78486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後製剪接室</a:t>
            </a:r>
            <a:r>
              <a:rPr lang="en-US" altLang="zh-TW" smtClean="0"/>
              <a:t>-</a:t>
            </a:r>
            <a:r>
              <a:rPr lang="zh-TW" altLang="en-US" smtClean="0"/>
              <a:t>周二早上</a:t>
            </a:r>
          </a:p>
        </p:txBody>
      </p:sp>
    </p:spTree>
    <p:extLst>
      <p:ext uri="{BB962C8B-B14F-4D97-AF65-F5344CB8AC3E}">
        <p14:creationId xmlns:p14="http://schemas.microsoft.com/office/powerpoint/2010/main" val="20669904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矩形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38100">
            <a:solidFill>
              <a:srgbClr val="FF5050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/>
            <a:endParaRPr lang="zh-TW" altLang="en-US">
              <a:latin typeface="あくあフォント" charset="-120"/>
              <a:ea typeface="あくあフォント" charset="-120"/>
            </a:endParaRPr>
          </a:p>
        </p:txBody>
      </p:sp>
      <p:pic>
        <p:nvPicPr>
          <p:cNvPr id="21506" name="圖片 3" descr="擷取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6621462" cy="615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文字方塊 4"/>
          <p:cNvSpPr txBox="1">
            <a:spLocks noChangeArrowheads="1"/>
          </p:cNvSpPr>
          <p:nvPr/>
        </p:nvSpPr>
        <p:spPr bwMode="auto">
          <a:xfrm>
            <a:off x="6659563" y="5661025"/>
            <a:ext cx="18002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kumimoji="0" lang="zh-TW" altLang="en-US" sz="2200">
                <a:solidFill>
                  <a:srgbClr val="002060"/>
                </a:solidFill>
                <a:latin typeface="あくあフォント" charset="-120"/>
                <a:ea typeface="あくあフォント" charset="-120"/>
                <a:hlinkClick r:id="rId3"/>
              </a:rPr>
              <a:t>公視發行部</a:t>
            </a:r>
            <a:endParaRPr kumimoji="0" lang="zh-TW" altLang="en-US" sz="2200">
              <a:solidFill>
                <a:srgbClr val="002060"/>
              </a:solidFill>
              <a:latin typeface="あくあフォント" charset="-120"/>
              <a:ea typeface="あくあフォント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572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標題 1"/>
          <p:cNvSpPr>
            <a:spLocks noGrp="1"/>
          </p:cNvSpPr>
          <p:nvPr>
            <p:ph type="title"/>
          </p:nvPr>
        </p:nvSpPr>
        <p:spPr>
          <a:xfrm>
            <a:off x="1692275" y="549275"/>
            <a:ext cx="1584325" cy="1163638"/>
          </a:xfrm>
        </p:spPr>
        <p:txBody>
          <a:bodyPr/>
          <a:lstStyle/>
          <a:p>
            <a:r>
              <a:rPr lang="zh-TW" altLang="en-US" smtClean="0"/>
              <a:t>心得</a:t>
            </a:r>
          </a:p>
        </p:txBody>
      </p:sp>
      <p:sp>
        <p:nvSpPr>
          <p:cNvPr id="22530" name="文字方塊 2"/>
          <p:cNvSpPr txBox="1">
            <a:spLocks noChangeArrowheads="1"/>
          </p:cNvSpPr>
          <p:nvPr/>
        </p:nvSpPr>
        <p:spPr bwMode="auto">
          <a:xfrm>
            <a:off x="684213" y="2205038"/>
            <a:ext cx="777557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kumimoji="0" lang="zh-TW" altLang="en-US">
                <a:latin typeface="あくあフォント" charset="-120"/>
                <a:ea typeface="あくあフォント" charset="-120"/>
              </a:rPr>
              <a:t>實習兩個月，學到最重要的事情就是：凡事都要問。</a:t>
            </a:r>
            <a:endParaRPr kumimoji="0" lang="en-US" altLang="zh-TW">
              <a:latin typeface="あくあフォント" charset="-120"/>
              <a:ea typeface="あくあフォント" charset="-120"/>
            </a:endParaRPr>
          </a:p>
          <a:p>
            <a:r>
              <a:rPr kumimoji="0" lang="zh-TW" altLang="en-US">
                <a:latin typeface="あくあフォント" charset="-120"/>
                <a:ea typeface="あくあフォント" charset="-120"/>
              </a:rPr>
              <a:t>到單位的第一天，玉清姊就有告訴我，她不知道學校現在都教我們什麼，所以不知道我們會什麼，不會什麼。所以，有任何問題就是要問。事情不會平白無故就讓你做，是要自己去問來的。</a:t>
            </a:r>
          </a:p>
        </p:txBody>
      </p:sp>
    </p:spTree>
    <p:extLst>
      <p:ext uri="{BB962C8B-B14F-4D97-AF65-F5344CB8AC3E}">
        <p14:creationId xmlns:p14="http://schemas.microsoft.com/office/powerpoint/2010/main" val="41319970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標題 1"/>
          <p:cNvSpPr>
            <a:spLocks noGrp="1"/>
          </p:cNvSpPr>
          <p:nvPr>
            <p:ph type="title"/>
          </p:nvPr>
        </p:nvSpPr>
        <p:spPr>
          <a:xfrm>
            <a:off x="3276600" y="260350"/>
            <a:ext cx="2590800" cy="1163638"/>
          </a:xfrm>
        </p:spPr>
        <p:txBody>
          <a:bodyPr/>
          <a:lstStyle/>
          <a:p>
            <a:pPr algn="ctr"/>
            <a:r>
              <a:rPr lang="en-US" altLang="zh-TW" smtClean="0"/>
              <a:t>THE</a:t>
            </a:r>
            <a:r>
              <a:rPr lang="zh-TW" altLang="en-US" smtClean="0"/>
              <a:t> </a:t>
            </a:r>
            <a:r>
              <a:rPr lang="en-US" altLang="zh-TW" smtClean="0"/>
              <a:t>END</a:t>
            </a:r>
            <a:endParaRPr lang="zh-TW" altLang="en-US" smtClean="0"/>
          </a:p>
        </p:txBody>
      </p:sp>
      <p:pic>
        <p:nvPicPr>
          <p:cNvPr id="23554" name="圖片 2" descr="11939403_10207573247071528_654932931_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313" y="1341438"/>
            <a:ext cx="3913187" cy="527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90436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圖片 3" descr="PEOPO_Citizen_News_Taiw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6050" y="404813"/>
            <a:ext cx="3771900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標題 1"/>
          <p:cNvSpPr>
            <a:spLocks noGrp="1"/>
          </p:cNvSpPr>
          <p:nvPr>
            <p:ph type="ctrTitle"/>
          </p:nvPr>
        </p:nvSpPr>
        <p:spPr>
          <a:xfrm>
            <a:off x="685800" y="3038475"/>
            <a:ext cx="7772400" cy="1470025"/>
          </a:xfrm>
        </p:spPr>
        <p:txBody>
          <a:bodyPr/>
          <a:lstStyle/>
          <a:p>
            <a:r>
              <a:rPr kumimoji="0" lang="zh-TW" altLang="en-US" smtClean="0"/>
              <a:t>暑期實習營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4413250"/>
            <a:ext cx="6400800" cy="1752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kumimoji="0" lang="zh-TW" altLang="en-US" dirty="0" smtClean="0"/>
              <a:t>林子傑</a:t>
            </a:r>
            <a:endParaRPr kumimoji="0" lang="en-US" altLang="zh-TW" dirty="0" smtClean="0"/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kumimoji="0" lang="zh-TW" altLang="en-US" dirty="0" smtClean="0"/>
              <a:t>呂宥甯</a:t>
            </a:r>
            <a:endParaRPr kumimoji="0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7219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27650" name="內容版面配置區 3" descr="螢幕截圖 2015-07-14 11.07.27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583" b="-8583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276945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公民記者與社會參與</a:t>
            </a:r>
          </a:p>
        </p:txBody>
      </p:sp>
      <p:sp>
        <p:nvSpPr>
          <p:cNvPr id="28674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Arial" pitchFamily="34" charset="0"/>
              <a:buNone/>
            </a:pPr>
            <a:r>
              <a:rPr lang="zh-TW" altLang="en-US" sz="8000" smtClean="0"/>
              <a:t>在地觀點</a:t>
            </a:r>
            <a:endParaRPr lang="en-US" altLang="zh-TW" sz="8000" smtClean="0"/>
          </a:p>
          <a:p>
            <a:pPr marL="0" indent="0" algn="ctr">
              <a:buFont typeface="Arial" pitchFamily="34" charset="0"/>
              <a:buNone/>
            </a:pPr>
            <a:r>
              <a:rPr lang="zh-TW" altLang="en-US" sz="8000" smtClean="0"/>
              <a:t>關懷弱勢</a:t>
            </a:r>
            <a:endParaRPr lang="en-US" altLang="zh-TW" sz="8000" smtClean="0"/>
          </a:p>
          <a:p>
            <a:pPr marL="0" indent="0" algn="ctr">
              <a:buFont typeface="Arial" pitchFamily="34" charset="0"/>
              <a:buNone/>
            </a:pPr>
            <a:r>
              <a:rPr lang="zh-TW" altLang="en-US" sz="8000" smtClean="0"/>
              <a:t>公民行動</a:t>
            </a:r>
          </a:p>
        </p:txBody>
      </p:sp>
    </p:spTree>
    <p:extLst>
      <p:ext uri="{BB962C8B-B14F-4D97-AF65-F5344CB8AC3E}">
        <p14:creationId xmlns:p14="http://schemas.microsoft.com/office/powerpoint/2010/main" val="20663474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29698" name="內容版面配置區 3" descr="螢幕截圖 2015-12-15 00.15.13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148050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30722" name="內容版面配置區 3" descr="螢幕截圖 2015-12-15 00.15.19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4915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每集商品截圖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內容版面配置區 12"/>
          <p:cNvPicPr>
            <a:picLocks noGrp="1" noChangeAspect="1"/>
          </p:cNvPicPr>
          <p:nvPr>
            <p:ph sz="quarter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1484784"/>
            <a:ext cx="4644008" cy="2379575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1484784"/>
            <a:ext cx="4583288" cy="2376264"/>
          </a:xfrm>
          <a:prstGeom prst="rect">
            <a:avLst/>
          </a:prstGeom>
        </p:spPr>
      </p:pic>
      <p:pic>
        <p:nvPicPr>
          <p:cNvPr id="6" name="內容版面配置區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4082010"/>
            <a:ext cx="4608512" cy="258735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4008" y="4077072"/>
            <a:ext cx="4499993" cy="2592288"/>
          </a:xfrm>
          <a:prstGeom prst="rect">
            <a:avLst/>
          </a:prstGeom>
        </p:spPr>
      </p:pic>
      <p:sp>
        <p:nvSpPr>
          <p:cNvPr id="8" name="橢圓 7"/>
          <p:cNvSpPr/>
          <p:nvPr/>
        </p:nvSpPr>
        <p:spPr>
          <a:xfrm>
            <a:off x="1835697" y="1628801"/>
            <a:ext cx="1080120" cy="936104"/>
          </a:xfrm>
          <a:prstGeom prst="ellipse">
            <a:avLst/>
          </a:prstGeom>
          <a:noFill/>
          <a:ln w="38100">
            <a:solidFill>
              <a:srgbClr val="F73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6444208" y="1772816"/>
            <a:ext cx="1080120" cy="1296144"/>
          </a:xfrm>
          <a:prstGeom prst="ellipse">
            <a:avLst/>
          </a:prstGeom>
          <a:noFill/>
          <a:ln w="38100">
            <a:solidFill>
              <a:srgbClr val="F73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 rot="910023">
            <a:off x="6450019" y="5301208"/>
            <a:ext cx="1800200" cy="1296144"/>
          </a:xfrm>
          <a:prstGeom prst="ellipse">
            <a:avLst/>
          </a:prstGeom>
          <a:noFill/>
          <a:ln w="38100">
            <a:solidFill>
              <a:srgbClr val="F73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31746" name="內容版面配置區 3" descr="螢幕截圖 2015-12-15 00.15.23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86575"/>
          </a:xfrm>
        </p:spPr>
      </p:pic>
    </p:spTree>
    <p:extLst>
      <p:ext uri="{BB962C8B-B14F-4D97-AF65-F5344CB8AC3E}">
        <p14:creationId xmlns:p14="http://schemas.microsoft.com/office/powerpoint/2010/main" val="18370456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0" lang="zh-TW" altLang="en-US" smtClean="0"/>
          </a:p>
        </p:txBody>
      </p:sp>
      <p:pic>
        <p:nvPicPr>
          <p:cNvPr id="5" name="內容版面配置區 4" descr="未命名 拷貝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3525" y="2006600"/>
            <a:ext cx="5172075" cy="2844800"/>
          </a:xfrm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6" name="圖片 5" descr="未命名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275" y="188913"/>
            <a:ext cx="5041900" cy="33924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6" descr="未命名 拷貝 2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738" y="3749675"/>
            <a:ext cx="4897437" cy="29098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598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0" lang="zh-TW" altLang="en-US" smtClean="0"/>
          </a:p>
        </p:txBody>
      </p:sp>
      <p:pic>
        <p:nvPicPr>
          <p:cNvPr id="33794" name="內容版面配置區 3" descr="螢幕截圖 2015-12-15 00.33.08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1466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0" lang="zh-TW" altLang="en-US" smtClean="0"/>
          </a:p>
        </p:txBody>
      </p:sp>
      <p:pic>
        <p:nvPicPr>
          <p:cNvPr id="34818" name="內容版面配置區 3" descr="螢幕截圖 2015-12-15 00.33.10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6162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0" lang="zh-TW" altLang="en-US" smtClean="0"/>
          </a:p>
        </p:txBody>
      </p:sp>
      <p:pic>
        <p:nvPicPr>
          <p:cNvPr id="35842" name="內容版面配置區 3" descr="螢幕截圖 2015-12-15 00.34.13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8775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圖片 3" descr="PEOPO_Citizen_News_Taiw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6050" y="404813"/>
            <a:ext cx="3771900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標題 1"/>
          <p:cNvSpPr>
            <a:spLocks noGrp="1"/>
          </p:cNvSpPr>
          <p:nvPr>
            <p:ph type="ctrTitle"/>
          </p:nvPr>
        </p:nvSpPr>
        <p:spPr>
          <a:xfrm>
            <a:off x="685800" y="3038475"/>
            <a:ext cx="7772400" cy="1470025"/>
          </a:xfrm>
        </p:spPr>
        <p:txBody>
          <a:bodyPr/>
          <a:lstStyle/>
          <a:p>
            <a:r>
              <a:rPr kumimoji="0" lang="zh-TW" altLang="en-US" smtClean="0"/>
              <a:t>暑期實習營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4413250"/>
            <a:ext cx="6400800" cy="1752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kumimoji="0" lang="zh-TW" altLang="en-US" dirty="0" smtClean="0"/>
              <a:t>林子傑</a:t>
            </a:r>
            <a:endParaRPr kumimoji="0" lang="en-US" altLang="zh-TW" dirty="0" smtClean="0"/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kumimoji="0" lang="zh-TW" altLang="en-US" dirty="0" smtClean="0"/>
              <a:t>呂宥甯</a:t>
            </a:r>
            <a:endParaRPr kumimoji="0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5797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38914" name="內容版面配置區 3" descr="螢幕截圖 2015-07-14 11.07.27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583" b="-8583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2445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公民記者與社會參與</a:t>
            </a:r>
          </a:p>
        </p:txBody>
      </p:sp>
      <p:sp>
        <p:nvSpPr>
          <p:cNvPr id="39938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Arial" pitchFamily="34" charset="0"/>
              <a:buNone/>
            </a:pPr>
            <a:r>
              <a:rPr lang="zh-TW" altLang="en-US" sz="8000" smtClean="0"/>
              <a:t>在地觀點</a:t>
            </a:r>
            <a:endParaRPr lang="en-US" altLang="zh-TW" sz="8000" smtClean="0"/>
          </a:p>
          <a:p>
            <a:pPr marL="0" indent="0" algn="ctr">
              <a:buFont typeface="Arial" pitchFamily="34" charset="0"/>
              <a:buNone/>
            </a:pPr>
            <a:r>
              <a:rPr lang="zh-TW" altLang="en-US" sz="8000" smtClean="0"/>
              <a:t>關懷弱勢</a:t>
            </a:r>
            <a:endParaRPr lang="en-US" altLang="zh-TW" sz="8000" smtClean="0"/>
          </a:p>
          <a:p>
            <a:pPr marL="0" indent="0" algn="ctr">
              <a:buFont typeface="Arial" pitchFamily="34" charset="0"/>
              <a:buNone/>
            </a:pPr>
            <a:r>
              <a:rPr lang="zh-TW" altLang="en-US" sz="8000" smtClean="0"/>
              <a:t>公民行動</a:t>
            </a:r>
          </a:p>
        </p:txBody>
      </p:sp>
    </p:spTree>
    <p:extLst>
      <p:ext uri="{BB962C8B-B14F-4D97-AF65-F5344CB8AC3E}">
        <p14:creationId xmlns:p14="http://schemas.microsoft.com/office/powerpoint/2010/main" val="25296089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40962" name="內容版面配置區 3" descr="螢幕截圖 2015-12-15 00.15.13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636137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41986" name="內容版面配置區 3" descr="螢幕截圖 2015-12-15 00.15.19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68820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順帶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內容版面配置區 3" descr="time code.PNG"/>
          <p:cNvPicPr>
            <a:picLocks noGrp="1" noChangeAspect="1"/>
          </p:cNvPicPr>
          <p:nvPr>
            <p:ph sz="quarter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46" y="1516612"/>
            <a:ext cx="9667823" cy="385660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43010" name="內容版面配置區 3" descr="螢幕截圖 2015-12-15 00.15.23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86575"/>
          </a:xfrm>
        </p:spPr>
      </p:pic>
    </p:spTree>
    <p:extLst>
      <p:ext uri="{BB962C8B-B14F-4D97-AF65-F5344CB8AC3E}">
        <p14:creationId xmlns:p14="http://schemas.microsoft.com/office/powerpoint/2010/main" val="37873278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0" lang="zh-TW" altLang="en-US" smtClean="0"/>
          </a:p>
        </p:txBody>
      </p:sp>
      <p:pic>
        <p:nvPicPr>
          <p:cNvPr id="6" name="圖片 5" descr="未命名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275" y="188913"/>
            <a:ext cx="5041900" cy="33924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6" descr="未命名 拷貝 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738" y="3749675"/>
            <a:ext cx="4897437" cy="29098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內容版面配置區 4" descr="未命名 拷貝.png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3525" y="2006600"/>
            <a:ext cx="5172075" cy="2844800"/>
          </a:xfrm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033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0" lang="zh-TW" altLang="en-US" smtClean="0"/>
          </a:p>
        </p:txBody>
      </p:sp>
      <p:pic>
        <p:nvPicPr>
          <p:cNvPr id="45058" name="內容版面配置區 3" descr="螢幕截圖 2015-12-15 00.33.08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8291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0" lang="zh-TW" altLang="en-US" smtClean="0"/>
          </a:p>
        </p:txBody>
      </p:sp>
      <p:pic>
        <p:nvPicPr>
          <p:cNvPr id="46082" name="內容版面配置區 3" descr="螢幕截圖 2015-12-15 00.33.10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4634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0" lang="zh-TW" altLang="en-US" smtClean="0"/>
          </a:p>
        </p:txBody>
      </p:sp>
      <p:pic>
        <p:nvPicPr>
          <p:cNvPr id="47106" name="內容版面配置區 3" descr="螢幕截圖 2015-12-15 00.34.13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8022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標題 1"/>
          <p:cNvSpPr>
            <a:spLocks noGrp="1"/>
          </p:cNvSpPr>
          <p:nvPr>
            <p:ph type="ctrTitle"/>
          </p:nvPr>
        </p:nvSpPr>
        <p:spPr>
          <a:xfrm>
            <a:off x="685800" y="3038475"/>
            <a:ext cx="7772400" cy="1470025"/>
          </a:xfrm>
        </p:spPr>
        <p:txBody>
          <a:bodyPr/>
          <a:lstStyle/>
          <a:p>
            <a:r>
              <a:rPr kumimoji="0" lang="zh-TW" altLang="en-US" smtClean="0"/>
              <a:t>暑期實習營</a:t>
            </a:r>
          </a:p>
        </p:txBody>
      </p:sp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1259632" y="1484784"/>
            <a:ext cx="6400800" cy="1600200"/>
          </a:xfrm>
        </p:spPr>
        <p:txBody>
          <a:bodyPr>
            <a:normAutofit/>
          </a:bodyPr>
          <a:lstStyle/>
          <a:p>
            <a:r>
              <a:rPr lang="zh-TW" altLang="en-US" sz="4400" dirty="0" smtClean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</a:rPr>
              <a:t>實習單位：中央廣播電台</a:t>
            </a:r>
            <a:endParaRPr lang="zh-TW" altLang="en-US" sz="4400" dirty="0">
              <a:solidFill>
                <a:schemeClr val="bg1">
                  <a:lumMod val="9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30187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1662162_671538019613960_7962597173216147183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546"/>
            <a:ext cx="9144000" cy="468630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14348" y="500042"/>
            <a:ext cx="7772400" cy="1571636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中央廣播電台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節目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部 華語組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八月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0" y="600076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實習學生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黃曉庭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0483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訓練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課程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7" name="內容版面配置區 6"/>
          <p:cNvGraphicFramePr>
            <a:graphicFrameLocks noGrp="1"/>
          </p:cNvGraphicFramePr>
          <p:nvPr>
            <p:ph idx="1"/>
          </p:nvPr>
        </p:nvGraphicFramePr>
        <p:xfrm>
          <a:off x="457200" y="1428736"/>
          <a:ext cx="8229600" cy="48158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標楷體" pitchFamily="65" charset="-120"/>
                          <a:ea typeface="標楷體" pitchFamily="65" charset="-120"/>
                        </a:rPr>
                        <a:t>日期</a:t>
                      </a:r>
                      <a:endParaRPr lang="zh-TW" altLang="en-US" sz="28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標楷體" pitchFamily="65" charset="-120"/>
                          <a:ea typeface="標楷體" pitchFamily="65" charset="-120"/>
                        </a:rPr>
                        <a:t>課程名稱</a:t>
                      </a:r>
                      <a:endParaRPr lang="zh-TW" altLang="en-US" sz="28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>
                          <a:latin typeface="標楷體" pitchFamily="65" charset="-120"/>
                          <a:ea typeface="標楷體" pitchFamily="65" charset="-120"/>
                        </a:rPr>
                        <a:t>8/4</a:t>
                      </a:r>
                      <a:endParaRPr lang="zh-TW" altLang="en-US" sz="28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ctr">
                        <a:buFont typeface="+mj-lt"/>
                        <a:buNone/>
                      </a:pPr>
                      <a:r>
                        <a:rPr lang="zh-TW" altLang="en-US" sz="2800" dirty="0" smtClean="0">
                          <a:latin typeface="標楷體" pitchFamily="65" charset="-120"/>
                          <a:ea typeface="標楷體" pitchFamily="65" charset="-120"/>
                        </a:rPr>
                        <a:t>認識</a:t>
                      </a:r>
                      <a:r>
                        <a:rPr lang="en-US" altLang="zh-TW" sz="2800" dirty="0" err="1" smtClean="0">
                          <a:latin typeface="標楷體" pitchFamily="65" charset="-120"/>
                          <a:ea typeface="標楷體" pitchFamily="65" charset="-120"/>
                        </a:rPr>
                        <a:t>dalet</a:t>
                      </a:r>
                      <a:endParaRPr lang="en-US" altLang="zh-TW" sz="2800" dirty="0" smtClean="0"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algn="ctr"/>
                      <a:r>
                        <a:rPr lang="zh-TW" altLang="en-US" sz="2800" dirty="0" smtClean="0">
                          <a:latin typeface="標楷體" pitchFamily="65" charset="-120"/>
                          <a:ea typeface="標楷體" pitchFamily="65" charset="-120"/>
                        </a:rPr>
                        <a:t>機器與操作</a:t>
                      </a:r>
                      <a:endParaRPr lang="zh-TW" altLang="en-US" sz="28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>
                          <a:latin typeface="標楷體" pitchFamily="65" charset="-120"/>
                          <a:ea typeface="標楷體" pitchFamily="65" charset="-120"/>
                        </a:rPr>
                        <a:t>8/5</a:t>
                      </a:r>
                      <a:endParaRPr lang="zh-TW" altLang="en-US" sz="28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標楷體" pitchFamily="65" charset="-120"/>
                          <a:ea typeface="標楷體" pitchFamily="65" charset="-120"/>
                        </a:rPr>
                        <a:t>影棚參訪</a:t>
                      </a:r>
                      <a:endParaRPr lang="en-US" altLang="zh-TW" sz="2800" dirty="0" smtClean="0"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algn="ctr"/>
                      <a:r>
                        <a:rPr lang="zh-TW" altLang="en-US" sz="2800" dirty="0" smtClean="0">
                          <a:latin typeface="標楷體" pitchFamily="65" charset="-120"/>
                          <a:ea typeface="標楷體" pitchFamily="65" charset="-120"/>
                        </a:rPr>
                        <a:t>視訊節目製作</a:t>
                      </a:r>
                      <a:endParaRPr lang="en-US" altLang="zh-TW" sz="2800" dirty="0" smtClean="0"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algn="ctr"/>
                      <a:r>
                        <a:rPr lang="zh-TW" altLang="en-US" sz="2800" dirty="0" smtClean="0">
                          <a:latin typeface="標楷體" pitchFamily="65" charset="-120"/>
                          <a:ea typeface="標楷體" pitchFamily="65" charset="-120"/>
                        </a:rPr>
                        <a:t>廣播電台活動企畫</a:t>
                      </a:r>
                      <a:endParaRPr lang="zh-TW" altLang="en-US" sz="28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>
                          <a:latin typeface="標楷體" pitchFamily="65" charset="-120"/>
                          <a:ea typeface="標楷體" pitchFamily="65" charset="-120"/>
                        </a:rPr>
                        <a:t>8/6</a:t>
                      </a:r>
                      <a:endParaRPr lang="zh-TW" altLang="en-US" sz="28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標楷體" pitchFamily="65" charset="-120"/>
                          <a:ea typeface="標楷體" pitchFamily="65" charset="-120"/>
                        </a:rPr>
                        <a:t>國際廣播漫談</a:t>
                      </a:r>
                      <a:endParaRPr lang="zh-TW" altLang="en-US" sz="28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>
                          <a:latin typeface="標楷體" pitchFamily="65" charset="-120"/>
                          <a:ea typeface="標楷體" pitchFamily="65" charset="-120"/>
                        </a:rPr>
                        <a:t>8/7</a:t>
                      </a:r>
                      <a:endParaRPr lang="zh-TW" altLang="en-US" sz="28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標楷體" pitchFamily="65" charset="-120"/>
                          <a:ea typeface="標楷體" pitchFamily="65" charset="-120"/>
                        </a:rPr>
                        <a:t>節目採訪</a:t>
                      </a:r>
                      <a:endParaRPr lang="en-US" altLang="zh-TW" sz="2800" dirty="0" smtClean="0"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algn="ctr"/>
                      <a:r>
                        <a:rPr lang="zh-TW" altLang="en-US" sz="2800" dirty="0" smtClean="0">
                          <a:latin typeface="標楷體" pitchFamily="65" charset="-120"/>
                          <a:ea typeface="標楷體" pitchFamily="65" charset="-120"/>
                        </a:rPr>
                        <a:t>節目企劃撰寫</a:t>
                      </a:r>
                      <a:endParaRPr lang="en-US" altLang="zh-TW" sz="2800" dirty="0" smtClean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>
                          <a:latin typeface="標楷體" pitchFamily="65" charset="-120"/>
                          <a:ea typeface="標楷體" pitchFamily="65" charset="-120"/>
                        </a:rPr>
                        <a:t>8/10</a:t>
                      </a:r>
                      <a:endParaRPr lang="zh-TW" altLang="en-US" sz="28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標楷體" pitchFamily="65" charset="-120"/>
                          <a:ea typeface="標楷體" pitchFamily="65" charset="-120"/>
                        </a:rPr>
                        <a:t>發音與播報技巧</a:t>
                      </a:r>
                      <a:endParaRPr lang="zh-TW" altLang="en-US" sz="28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884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實習成果發表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714488"/>
            <a:ext cx="8229600" cy="204311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新聞播報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分鐘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微廣播劇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兩人一組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專題節目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30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分鐘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個人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514350" indent="-514350">
              <a:buFont typeface="+mj-lt"/>
              <a:buAutoNum type="arabicPeriod"/>
            </a:pP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4878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心得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錄音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間多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→可利用早上時間練習、使用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課程</a:t>
            </a:r>
            <a:endParaRPr lang="en-US" altLang="zh-TW" b="1" dirty="0">
              <a:latin typeface="標楷體" pitchFamily="65" charset="-120"/>
              <a:ea typeface="標楷體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指導老師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→每人一個、一對一指導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參與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live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節目→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1557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音樂互動網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員工餐廳</a:t>
            </a:r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務必快速記住長官名字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!!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9927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Time Code</a:t>
            </a:r>
            <a:endParaRPr lang="zh-TW" altLang="en-US" dirty="0"/>
          </a:p>
        </p:txBody>
      </p:sp>
      <p:pic>
        <p:nvPicPr>
          <p:cNvPr id="5" name="內容版面配置區 4" descr="time.PNG"/>
          <p:cNvPicPr>
            <a:picLocks noGrp="1" noChangeAspect="1"/>
          </p:cNvPicPr>
          <p:nvPr>
            <p:ph sz="quarter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04864"/>
            <a:ext cx="9744772" cy="13681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謝謝大家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內容版面配置區 3" descr="12375202_783586145102660_8301469385354760945_o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6166" y="1428736"/>
            <a:ext cx="3651668" cy="4868892"/>
          </a:xfrm>
        </p:spPr>
      </p:pic>
    </p:spTree>
    <p:extLst>
      <p:ext uri="{BB962C8B-B14F-4D97-AF65-F5344CB8AC3E}">
        <p14:creationId xmlns:p14="http://schemas.microsoft.com/office/powerpoint/2010/main" val="300307541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標題 1"/>
          <p:cNvSpPr>
            <a:spLocks noGrp="1"/>
          </p:cNvSpPr>
          <p:nvPr>
            <p:ph type="ctrTitle"/>
          </p:nvPr>
        </p:nvSpPr>
        <p:spPr>
          <a:xfrm>
            <a:off x="685800" y="3038475"/>
            <a:ext cx="7772400" cy="1470025"/>
          </a:xfrm>
        </p:spPr>
        <p:txBody>
          <a:bodyPr/>
          <a:lstStyle/>
          <a:p>
            <a:r>
              <a:rPr kumimoji="0" lang="zh-TW" altLang="en-US" smtClean="0"/>
              <a:t>暑期實習營</a:t>
            </a:r>
          </a:p>
        </p:txBody>
      </p:sp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1259632" y="1484784"/>
            <a:ext cx="6400800" cy="1600200"/>
          </a:xfrm>
        </p:spPr>
        <p:txBody>
          <a:bodyPr>
            <a:normAutofit/>
          </a:bodyPr>
          <a:lstStyle/>
          <a:p>
            <a:r>
              <a:rPr lang="zh-TW" altLang="en-US" sz="4400" dirty="0" smtClean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</a:rPr>
              <a:t>實習單位：正聲廣播公司</a:t>
            </a:r>
            <a:endParaRPr lang="zh-TW" altLang="en-US" sz="4400" dirty="0">
              <a:solidFill>
                <a:schemeClr val="bg1">
                  <a:lumMod val="9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60672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923928" y="5589240"/>
            <a:ext cx="6400800" cy="1752600"/>
          </a:xfrm>
        </p:spPr>
        <p:txBody>
          <a:bodyPr/>
          <a:lstStyle/>
          <a:p>
            <a:r>
              <a:rPr lang="en-US" alt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7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月 陳詩妮 林佩萱</a:t>
            </a:r>
            <a:endParaRPr lang="en-US" altLang="zh-TW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8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月 邱子丞 楊旻軒</a:t>
            </a:r>
            <a:endParaRPr lang="zh-TW" altLang="en-US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389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史丹利\Desktop\暑假\佛大王祖龍老師視察實習\DSC_077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891064"/>
            <a:ext cx="4427983" cy="299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05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5141168"/>
          </a:xfrm>
        </p:spPr>
        <p:txBody>
          <a:bodyPr>
            <a:normAutofit/>
          </a:bodyPr>
          <a:lstStyle/>
          <a:p>
            <a:r>
              <a:rPr lang="en-US" altLang="zh-TW" sz="3200" dirty="0" smtClean="0"/>
              <a:t>1.</a:t>
            </a:r>
            <a:r>
              <a:rPr lang="zh-TW" altLang="en-US" sz="3200" dirty="0" smtClean="0"/>
              <a:t>新聞採訪編輯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en-US" altLang="zh-TW" sz="3200" dirty="0" smtClean="0"/>
              <a:t>2.</a:t>
            </a:r>
            <a:r>
              <a:rPr lang="zh-TW" altLang="en-US" sz="3200" dirty="0" smtClean="0"/>
              <a:t>新聞錄製</a:t>
            </a:r>
            <a:endParaRPr lang="en-US" altLang="zh-TW" sz="3200" dirty="0" smtClean="0"/>
          </a:p>
          <a:p>
            <a:r>
              <a:rPr lang="en-US" altLang="zh-TW" sz="3200" dirty="0" smtClean="0"/>
              <a:t>3.</a:t>
            </a:r>
            <a:r>
              <a:rPr lang="zh-TW" altLang="en-US" sz="3200" dirty="0" smtClean="0"/>
              <a:t>廣告編輯錄製</a:t>
            </a:r>
            <a:endParaRPr lang="en-US" altLang="zh-TW" sz="3200" dirty="0" smtClean="0"/>
          </a:p>
          <a:p>
            <a:r>
              <a:rPr lang="en-US" altLang="zh-TW" sz="3200" dirty="0" smtClean="0"/>
              <a:t>4.</a:t>
            </a:r>
            <a:r>
              <a:rPr lang="zh-TW" altLang="en-US" sz="3200" dirty="0"/>
              <a:t>節目</a:t>
            </a:r>
            <a:r>
              <a:rPr lang="zh-TW" altLang="en-US" sz="3200" dirty="0" smtClean="0"/>
              <a:t>內容企劃編輯錄製</a:t>
            </a:r>
            <a:endParaRPr lang="en-US" altLang="zh-TW" sz="3200" dirty="0" smtClean="0"/>
          </a:p>
          <a:p>
            <a:r>
              <a:rPr lang="en-US" altLang="zh-TW" sz="3200" dirty="0" smtClean="0"/>
              <a:t>5.</a:t>
            </a:r>
            <a:r>
              <a:rPr lang="zh-TW" altLang="en-US" sz="3200" dirty="0" smtClean="0"/>
              <a:t>活動規劃</a:t>
            </a:r>
            <a:endParaRPr lang="en-US" altLang="zh-TW" sz="3200" dirty="0" smtClean="0"/>
          </a:p>
          <a:p>
            <a:r>
              <a:rPr lang="en-US" altLang="zh-TW" sz="3200" dirty="0" smtClean="0"/>
              <a:t>6.</a:t>
            </a:r>
            <a:r>
              <a:rPr lang="zh-TW" altLang="en-US" sz="3200" dirty="0" smtClean="0"/>
              <a:t>活動攝影錄影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en-US" altLang="zh-TW" sz="3200" dirty="0" smtClean="0"/>
              <a:t>7.</a:t>
            </a:r>
            <a:r>
              <a:rPr lang="zh-TW" altLang="en-US" sz="3200" dirty="0"/>
              <a:t>美術</a:t>
            </a:r>
            <a:r>
              <a:rPr lang="zh-TW" altLang="en-US" sz="3200" dirty="0" smtClean="0"/>
              <a:t>設計</a:t>
            </a:r>
            <a:endParaRPr lang="en-US" altLang="zh-TW" sz="3200" dirty="0" smtClean="0"/>
          </a:p>
          <a:p>
            <a:r>
              <a:rPr lang="en-US" altLang="zh-TW" sz="3200" dirty="0" smtClean="0"/>
              <a:t>8.</a:t>
            </a:r>
            <a:r>
              <a:rPr lang="zh-TW" altLang="en-US" sz="3200" dirty="0" smtClean="0"/>
              <a:t>活動花絮後製</a:t>
            </a:r>
            <a:endParaRPr lang="en-US" altLang="zh-TW" sz="3200" dirty="0" smtClean="0"/>
          </a:p>
          <a:p>
            <a:r>
              <a:rPr lang="en-US" altLang="zh-TW" sz="3200" dirty="0" smtClean="0"/>
              <a:t>9.</a:t>
            </a:r>
            <a:r>
              <a:rPr lang="zh-TW" altLang="en-US" sz="3200" dirty="0" smtClean="0"/>
              <a:t>雜務</a:t>
            </a:r>
            <a:endParaRPr lang="en-US" altLang="zh-TW" sz="3200" dirty="0" smtClean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實習內容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3514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sz="4000" dirty="0" smtClean="0"/>
              <a:t>少數擁有全國聯播網的電台 </a:t>
            </a:r>
            <a:r>
              <a:rPr lang="en-US" altLang="zh-TW" sz="4000" dirty="0" smtClean="0"/>
              <a:t/>
            </a:r>
            <a:br>
              <a:rPr lang="en-US" altLang="zh-TW" sz="4000" dirty="0" smtClean="0"/>
            </a:br>
            <a:r>
              <a:rPr lang="zh-TW" altLang="en-US" sz="4000" dirty="0" smtClean="0"/>
              <a:t>品牌知名度</a:t>
            </a:r>
            <a:r>
              <a:rPr lang="en-US" altLang="zh-TW" sz="4000" dirty="0" smtClean="0"/>
              <a:t/>
            </a:r>
            <a:br>
              <a:rPr lang="en-US" altLang="zh-TW" sz="4000" dirty="0" smtClean="0"/>
            </a:br>
            <a:r>
              <a:rPr lang="zh-TW" altLang="en-US" sz="4000" dirty="0" smtClean="0"/>
              <a:t>穩定收聽群</a:t>
            </a:r>
            <a:r>
              <a:rPr lang="en-US" altLang="zh-TW" sz="4000" dirty="0" smtClean="0"/>
              <a:t/>
            </a:r>
            <a:br>
              <a:rPr lang="en-US" altLang="zh-TW" sz="4000" dirty="0" smtClean="0"/>
            </a:br>
            <a:r>
              <a:rPr lang="zh-TW" altLang="en-US" sz="4000" dirty="0" smtClean="0"/>
              <a:t>社區活動很多</a:t>
            </a:r>
            <a:r>
              <a:rPr lang="en-US" altLang="zh-TW" sz="4000" dirty="0" smtClean="0"/>
              <a:t/>
            </a:r>
            <a:br>
              <a:rPr lang="en-US" altLang="zh-TW" sz="4000" dirty="0" smtClean="0"/>
            </a:br>
            <a:r>
              <a:rPr lang="zh-TW" altLang="en-US" sz="4000" dirty="0" smtClean="0"/>
              <a:t>公司內部所培養的人才雲集</a:t>
            </a:r>
            <a:r>
              <a:rPr lang="en-US" altLang="zh-TW" sz="4000" dirty="0" smtClean="0"/>
              <a:t/>
            </a:r>
            <a:br>
              <a:rPr lang="en-US" altLang="zh-TW" sz="4000" dirty="0" smtClean="0"/>
            </a:br>
            <a:r>
              <a:rPr lang="zh-TW" altLang="en-US" sz="4000" dirty="0" smtClean="0"/>
              <a:t>經驗豐富的前輩很多</a:t>
            </a:r>
            <a:r>
              <a:rPr lang="en-US" altLang="zh-TW" sz="4000" dirty="0" smtClean="0"/>
              <a:t/>
            </a:r>
            <a:br>
              <a:rPr lang="en-US" altLang="zh-TW" sz="4000" dirty="0" smtClean="0"/>
            </a:br>
            <a:endParaRPr lang="zh-TW" altLang="en-US" sz="4000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地方電台的美麗與哀愁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2235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TW" dirty="0" smtClean="0"/>
          </a:p>
          <a:p>
            <a:r>
              <a:rPr lang="zh-TW" altLang="en-US" sz="3600" dirty="0" smtClean="0"/>
              <a:t>宜蘭台是非常小的電台</a:t>
            </a:r>
            <a:r>
              <a:rPr lang="en-US" altLang="zh-TW" sz="3600" dirty="0" smtClean="0"/>
              <a:t>,</a:t>
            </a:r>
            <a:r>
              <a:rPr lang="zh-TW" altLang="en-US" sz="3600" dirty="0" smtClean="0"/>
              <a:t>雖然擁有品牌知名度</a:t>
            </a:r>
            <a:r>
              <a:rPr lang="en-US" altLang="zh-TW" sz="3600" dirty="0" smtClean="0"/>
              <a:t>,</a:t>
            </a:r>
            <a:r>
              <a:rPr lang="zh-TW" altLang="en-US" sz="3600" dirty="0" smtClean="0"/>
              <a:t>但在廣播蕭條的現況裡</a:t>
            </a:r>
            <a:r>
              <a:rPr lang="en-US" altLang="zh-TW" sz="3600" dirty="0" smtClean="0"/>
              <a:t>,</a:t>
            </a:r>
            <a:r>
              <a:rPr lang="zh-TW" altLang="en-US" sz="3600" dirty="0" smtClean="0"/>
              <a:t>比不上新興的網路廣播或者定位年輕的廣播</a:t>
            </a:r>
            <a:r>
              <a:rPr lang="en-US" altLang="zh-TW" sz="3600" dirty="0" smtClean="0"/>
              <a:t>,</a:t>
            </a:r>
            <a:r>
              <a:rPr lang="zh-TW" altLang="en-US" sz="3600" dirty="0" smtClean="0"/>
              <a:t>以現今的狀況而言</a:t>
            </a:r>
            <a:r>
              <a:rPr lang="en-US" altLang="zh-TW" sz="3600" dirty="0" smtClean="0"/>
              <a:t>,</a:t>
            </a:r>
            <a:r>
              <a:rPr lang="zh-TW" altLang="en-US" sz="3600" dirty="0" smtClean="0"/>
              <a:t>正聲宜蘭台前途堪憂</a:t>
            </a:r>
            <a:r>
              <a:rPr lang="en-US" altLang="zh-TW" sz="3600" dirty="0" smtClean="0"/>
              <a:t>.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地方電台的美麗與哀愁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0029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700260" y="3637505"/>
            <a:ext cx="2411760" cy="322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23528" y="3212976"/>
            <a:ext cx="5616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latin typeface="微軟正黑體" pitchFamily="34" charset="-120"/>
                <a:ea typeface="微軟正黑體" pitchFamily="34" charset="-120"/>
              </a:rPr>
              <a:t>洽談</a:t>
            </a:r>
            <a:r>
              <a:rPr lang="zh-TW" altLang="zh-TW" sz="6000" b="1" dirty="0" smtClean="0">
                <a:latin typeface="微軟正黑體" pitchFamily="34" charset="-120"/>
                <a:ea typeface="微軟正黑體" pitchFamily="34" charset="-120"/>
              </a:rPr>
              <a:t>公益</a:t>
            </a:r>
            <a:r>
              <a:rPr lang="zh-TW" altLang="zh-TW" sz="6000" b="1" dirty="0">
                <a:latin typeface="微軟正黑體" pitchFamily="34" charset="-120"/>
                <a:ea typeface="微軟正黑體" pitchFamily="34" charset="-120"/>
              </a:rPr>
              <a:t>演唱會</a:t>
            </a:r>
            <a:endParaRPr lang="zh-TW" altLang="en-US" sz="60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7715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0" y="2482618"/>
            <a:ext cx="7487491" cy="1728192"/>
          </a:xfrm>
        </p:spPr>
        <p:txBody>
          <a:bodyPr>
            <a:noAutofit/>
          </a:bodyPr>
          <a:lstStyle/>
          <a:p>
            <a:r>
              <a:rPr lang="zh-TW" altLang="en-US" sz="6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「星樂園工坊」採訪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5356" y="4210810"/>
            <a:ext cx="3547231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686661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51520" y="1628800"/>
            <a:ext cx="6400800" cy="1752600"/>
          </a:xfrm>
        </p:spPr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採訪羅東兒童劇團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3975065"/>
            <a:ext cx="3851920" cy="2913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384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-612576" y="332656"/>
            <a:ext cx="6400800" cy="1752600"/>
          </a:xfrm>
        </p:spPr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祖孫夏令營</a:t>
            </a:r>
          </a:p>
        </p:txBody>
      </p:sp>
      <p:pic>
        <p:nvPicPr>
          <p:cNvPr id="5123" name="Picture 3" descr="C:\Users\史丹利\Desktop\暑假\祖孫\相片\DSC_041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4149464"/>
            <a:ext cx="4104995" cy="273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史丹利\Desktop\暑假\祖孫\相片\DSC_043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166" y="1772816"/>
            <a:ext cx="3722070" cy="248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史丹利\Desktop\暑假\photo\IMG_098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3426" y="220334"/>
            <a:ext cx="4139952" cy="310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38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新媒體露出</a:t>
            </a:r>
            <a:endParaRPr lang="zh-TW" altLang="en-US" dirty="0"/>
          </a:p>
        </p:txBody>
      </p:sp>
      <p:pic>
        <p:nvPicPr>
          <p:cNvPr id="4" name="內容版面配置區 3" descr="ppt.PNG"/>
          <p:cNvPicPr>
            <a:picLocks noGrp="1" noChangeAspect="1"/>
          </p:cNvPicPr>
          <p:nvPr>
            <p:ph sz="quarter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00809"/>
            <a:ext cx="9195085" cy="38164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0" y="908720"/>
            <a:ext cx="6400800" cy="1752600"/>
          </a:xfrm>
        </p:spPr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聽見</a:t>
            </a:r>
            <a:r>
              <a:rPr lang="zh-TW" altLang="en-US" sz="60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夢想的</a:t>
            </a:r>
            <a:r>
              <a:rPr lang="zh-TW" altLang="en-US" sz="6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聲音</a:t>
            </a:r>
          </a:p>
        </p:txBody>
      </p:sp>
      <p:pic>
        <p:nvPicPr>
          <p:cNvPr id="6146" name="Picture 2" descr="C:\Users\史丹利\Desktop\暑假\新增資料夾\DSC_047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7380" y="2946785"/>
            <a:ext cx="5866620" cy="391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32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-20419" y="764704"/>
            <a:ext cx="6400800" cy="1752600"/>
          </a:xfrm>
        </p:spPr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黃春明採訪</a:t>
            </a:r>
          </a:p>
        </p:txBody>
      </p:sp>
      <p:pic>
        <p:nvPicPr>
          <p:cNvPr id="7170" name="Picture 2" descr="C:\Users\史丹利\Desktop\暑假\photo\IMG_085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6808" y="1700808"/>
            <a:ext cx="5157192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87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標題 1"/>
          <p:cNvSpPr>
            <a:spLocks noGrp="1"/>
          </p:cNvSpPr>
          <p:nvPr>
            <p:ph type="ctrTitle"/>
          </p:nvPr>
        </p:nvSpPr>
        <p:spPr>
          <a:xfrm>
            <a:off x="685800" y="3038475"/>
            <a:ext cx="7772400" cy="1470025"/>
          </a:xfrm>
        </p:spPr>
        <p:txBody>
          <a:bodyPr/>
          <a:lstStyle/>
          <a:p>
            <a:r>
              <a:rPr kumimoji="0" lang="zh-TW" altLang="en-US" smtClean="0"/>
              <a:t>暑期實習營</a:t>
            </a:r>
          </a:p>
        </p:txBody>
      </p:sp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107504" y="1484784"/>
            <a:ext cx="8784976" cy="1600200"/>
          </a:xfrm>
        </p:spPr>
        <p:txBody>
          <a:bodyPr>
            <a:normAutofit/>
          </a:bodyPr>
          <a:lstStyle/>
          <a:p>
            <a:r>
              <a:rPr lang="zh-TW" altLang="en-US" sz="4400" dirty="0" smtClean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</a:rPr>
              <a:t>實習單位：</a:t>
            </a:r>
            <a:r>
              <a:rPr lang="zh-TW" altLang="en-US" sz="4400" dirty="0">
                <a:solidFill>
                  <a:schemeClr val="bg1"/>
                </a:solidFill>
                <a:latin typeface="+mj-ea"/>
              </a:rPr>
              <a:t>伊莉特行銷工作室</a:t>
            </a:r>
          </a:p>
          <a:p>
            <a:endParaRPr lang="zh-TW" altLang="en-US" sz="4400" dirty="0">
              <a:solidFill>
                <a:schemeClr val="bg1">
                  <a:lumMod val="9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5605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733677" y="4531612"/>
            <a:ext cx="2590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+mj-ea"/>
                <a:ea typeface="+mj-ea"/>
              </a:rPr>
              <a:t>伊莉特行銷工作室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2717012" y="5321300"/>
            <a:ext cx="3166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實習時間</a:t>
            </a:r>
            <a:r>
              <a:rPr lang="en-US" altLang="zh-TW" dirty="0" smtClean="0">
                <a:solidFill>
                  <a:schemeClr val="bg1"/>
                </a:solidFill>
              </a:rPr>
              <a:t>:2015/7/1~2015/7/31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616319" y="5935702"/>
            <a:ext cx="2560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 smtClean="0">
                <a:solidFill>
                  <a:schemeClr val="bg1"/>
                </a:solidFill>
              </a:rPr>
              <a:t>實習單位</a:t>
            </a:r>
            <a:r>
              <a:rPr lang="en-US" altLang="zh-TW" dirty="0" smtClean="0">
                <a:solidFill>
                  <a:schemeClr val="bg1"/>
                </a:solidFill>
              </a:rPr>
              <a:t>:</a:t>
            </a:r>
            <a:r>
              <a:rPr lang="zh-TW" altLang="en-US" dirty="0" smtClean="0">
                <a:solidFill>
                  <a:schemeClr val="bg1"/>
                </a:solidFill>
              </a:rPr>
              <a:t>伊莉特行銷組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1380000">
            <a:off x="-288057" y="4448757"/>
            <a:ext cx="1953635" cy="101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52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01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1149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7054355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3820" y="1"/>
            <a:ext cx="7886700" cy="1325563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4956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429500"/>
          </a:xfrm>
        </p:spPr>
      </p:pic>
    </p:spTree>
    <p:extLst>
      <p:ext uri="{BB962C8B-B14F-4D97-AF65-F5344CB8AC3E}">
        <p14:creationId xmlns:p14="http://schemas.microsoft.com/office/powerpoint/2010/main" val="176797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429500"/>
          </a:xfrm>
        </p:spPr>
      </p:pic>
    </p:spTree>
    <p:extLst>
      <p:ext uri="{BB962C8B-B14F-4D97-AF65-F5344CB8AC3E}">
        <p14:creationId xmlns:p14="http://schemas.microsoft.com/office/powerpoint/2010/main" val="592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0739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Office 佈景主題">
  <a:themeElements>
    <a:clrScheme name="Office 佈景主題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佈景主題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zh-TW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zh-TW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Office 佈景主題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佈景主題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公正">
  <a:themeElements>
    <a:clrScheme name="公正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公正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公正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</TotalTime>
  <Words>1575</Words>
  <Application>Microsoft Office PowerPoint</Application>
  <PresentationFormat>如螢幕大小 (4:3)</PresentationFormat>
  <Paragraphs>316</Paragraphs>
  <Slides>166</Slides>
  <Notes>15</Notes>
  <HiddenSlides>0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166</vt:i4>
      </vt:variant>
    </vt:vector>
  </HeadingPairs>
  <TitlesOfParts>
    <vt:vector size="168" baseType="lpstr">
      <vt:lpstr>1_Office 佈景主題</vt:lpstr>
      <vt:lpstr>公正</vt:lpstr>
      <vt:lpstr>實習單位-TVBS</vt:lpstr>
      <vt:lpstr>TVBS 戲劇中心市場組</vt:lpstr>
      <vt:lpstr>實習環境</vt:lpstr>
      <vt:lpstr>市場組工作內容</vt:lpstr>
      <vt:lpstr>結案</vt:lpstr>
      <vt:lpstr>每集商品截圖</vt:lpstr>
      <vt:lpstr>順帶</vt:lpstr>
      <vt:lpstr>Time Code</vt:lpstr>
      <vt:lpstr>新媒體露出</vt:lpstr>
      <vt:lpstr>實習單位-udn tv</vt:lpstr>
      <vt:lpstr>實習報告 實習單位:UdnTV 實習日期:七月                                                 實習生：廖筱芸           </vt:lpstr>
      <vt:lpstr>Udntv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實習單位：大漢之音廣播電台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實習單位：中國電視公司</vt:lpstr>
      <vt:lpstr>實習生：        李昆霖 中視 節目部 管理中心 </vt:lpstr>
      <vt:lpstr>目錄</vt:lpstr>
      <vt:lpstr>節目部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暑假實習-公共電視</vt:lpstr>
      <vt:lpstr>PowerPoint 簡報</vt:lpstr>
      <vt:lpstr>PowerPoint 簡報</vt:lpstr>
      <vt:lpstr>PowerPoint 簡報</vt:lpstr>
      <vt:lpstr>文字作業</vt:lpstr>
      <vt:lpstr>入棚-周一下午</vt:lpstr>
      <vt:lpstr>後製剪接室-周二早上</vt:lpstr>
      <vt:lpstr>PowerPoint 簡報</vt:lpstr>
      <vt:lpstr>心得</vt:lpstr>
      <vt:lpstr>THE END</vt:lpstr>
      <vt:lpstr>暑期實習營</vt:lpstr>
      <vt:lpstr>PowerPoint 簡報</vt:lpstr>
      <vt:lpstr>公民記者與社會參與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暑期實習營</vt:lpstr>
      <vt:lpstr>PowerPoint 簡報</vt:lpstr>
      <vt:lpstr>公民記者與社會參與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暑期實習營</vt:lpstr>
      <vt:lpstr>中央廣播電台 節目部 華語組 八月</vt:lpstr>
      <vt:lpstr>訓練課程</vt:lpstr>
      <vt:lpstr>實習成果發表</vt:lpstr>
      <vt:lpstr>心得</vt:lpstr>
      <vt:lpstr>謝謝大家</vt:lpstr>
      <vt:lpstr>暑期實習營</vt:lpstr>
      <vt:lpstr>PowerPoint 簡報</vt:lpstr>
      <vt:lpstr>實習內容</vt:lpstr>
      <vt:lpstr>地方電台的美麗與哀愁</vt:lpstr>
      <vt:lpstr>地方電台的美麗與哀愁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暑期實習營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實習心得</vt:lpstr>
      <vt:lpstr>暑期實習營</vt:lpstr>
      <vt:lpstr>PowerPoint 簡報</vt:lpstr>
      <vt:lpstr>映畫製作部門-小燕組and豬王組</vt:lpstr>
      <vt:lpstr>映畫製作部門-戲劇部</vt:lpstr>
      <vt:lpstr>映畫製作部門-活動(節目部)</vt:lpstr>
      <vt:lpstr>報到第一天</vt:lpstr>
      <vt:lpstr>實習趣事</vt:lpstr>
      <vt:lpstr>參與鐵玫瑰活動</vt:lpstr>
      <vt:lpstr>何欣容老師來看我們的實習狀況</vt:lpstr>
      <vt:lpstr>全部實習生擔任料理高校生臨演</vt:lpstr>
      <vt:lpstr>甘味人生首映會</vt:lpstr>
      <vt:lpstr>各製作人經驗分享</vt:lpstr>
      <vt:lpstr>鐵玫瑰大師講堂 END</vt:lpstr>
      <vt:lpstr>小燕之夜素人來賓</vt:lpstr>
      <vt:lpstr>暑期實習營</vt:lpstr>
      <vt:lpstr>國語日報實習心得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暑期實習營</vt:lpstr>
      <vt:lpstr>PowerPoint 簡報</vt:lpstr>
      <vt:lpstr>PowerPoint 簡報</vt:lpstr>
      <vt:lpstr>PowerPoint 簡報</vt:lpstr>
      <vt:lpstr>交流活動啟動儀式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我們所有實習生被帶到湖南衛視的各個部分去參觀， 了解各個部門的運作方式，親眼見證一個這麼大的電視台是如何運作的。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   我在湖南衛視所感受到的，不僅僅是擁有大量資金可以做多少事情，我感受到的，還有他們對年輕人的重視，在中國的電視台，因為資金充足的關係，他們不停地創新，將網路和傳統媒體的結合做得很好，也因為如此，所以他們對於年輕人的能力相當重視，在這裡，我看的到前瞻性以及未來電視媒體的走向，更能從另一個角度來看待臺灣的電視產業，我想我未來會想要去湖南衛視好好學習技巧及專業，再回來臺灣工作，為臺灣盡一份心力。 </vt:lpstr>
      <vt:lpstr>PowerPoint 簡報</vt:lpstr>
      <vt:lpstr>天天向上</vt:lpstr>
      <vt:lpstr>偶像來了</vt:lpstr>
      <vt:lpstr>PowerPoint 簡報</vt:lpstr>
      <vt:lpstr>PowerPoint 簡報</vt:lpstr>
      <vt:lpstr>PowerPoint 簡報</vt:lpstr>
      <vt:lpstr>PowerPoint 簡報</vt:lpstr>
      <vt:lpstr>PowerPoint 簡報</vt:lpstr>
      <vt:lpstr>暑期實習營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暑期實習營</vt:lpstr>
      <vt:lpstr>PowerPoint 簡報</vt:lpstr>
      <vt:lpstr>PowerPoint 簡報</vt:lpstr>
      <vt:lpstr>PowerPoint 簡報</vt:lpstr>
    </vt:vector>
  </TitlesOfParts>
  <Company>C.M.T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TVBS 戲劇中心市場組實習</dc:title>
  <dc:creator>意婷</dc:creator>
  <cp:lastModifiedBy>G008</cp:lastModifiedBy>
  <cp:revision>21</cp:revision>
  <dcterms:created xsi:type="dcterms:W3CDTF">2015-12-15T14:29:48Z</dcterms:created>
  <dcterms:modified xsi:type="dcterms:W3CDTF">2016-07-18T00:34:58Z</dcterms:modified>
</cp:coreProperties>
</file>